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840" r:id="rId5"/>
  </p:sldMasterIdLst>
  <p:notesMasterIdLst>
    <p:notesMasterId r:id="rId62"/>
  </p:notesMasterIdLst>
  <p:sldIdLst>
    <p:sldId id="401" r:id="rId6"/>
    <p:sldId id="403" r:id="rId7"/>
    <p:sldId id="402" r:id="rId8"/>
    <p:sldId id="433" r:id="rId9"/>
    <p:sldId id="404" r:id="rId10"/>
    <p:sldId id="411" r:id="rId11"/>
    <p:sldId id="412" r:id="rId12"/>
    <p:sldId id="434" r:id="rId13"/>
    <p:sldId id="435" r:id="rId14"/>
    <p:sldId id="436" r:id="rId15"/>
    <p:sldId id="437" r:id="rId16"/>
    <p:sldId id="438" r:id="rId17"/>
    <p:sldId id="439" r:id="rId18"/>
    <p:sldId id="440" r:id="rId19"/>
    <p:sldId id="441" r:id="rId20"/>
    <p:sldId id="413" r:id="rId21"/>
    <p:sldId id="442" r:id="rId22"/>
    <p:sldId id="443" r:id="rId23"/>
    <p:sldId id="444" r:id="rId24"/>
    <p:sldId id="445" r:id="rId25"/>
    <p:sldId id="446" r:id="rId26"/>
    <p:sldId id="447" r:id="rId27"/>
    <p:sldId id="448" r:id="rId28"/>
    <p:sldId id="449" r:id="rId29"/>
    <p:sldId id="450" r:id="rId30"/>
    <p:sldId id="451" r:id="rId31"/>
    <p:sldId id="452" r:id="rId32"/>
    <p:sldId id="453" r:id="rId33"/>
    <p:sldId id="454" r:id="rId34"/>
    <p:sldId id="455" r:id="rId35"/>
    <p:sldId id="456" r:id="rId36"/>
    <p:sldId id="457" r:id="rId37"/>
    <p:sldId id="458" r:id="rId38"/>
    <p:sldId id="459" r:id="rId39"/>
    <p:sldId id="460" r:id="rId40"/>
    <p:sldId id="461" r:id="rId41"/>
    <p:sldId id="463" r:id="rId42"/>
    <p:sldId id="466" r:id="rId43"/>
    <p:sldId id="467" r:id="rId44"/>
    <p:sldId id="468" r:id="rId45"/>
    <p:sldId id="470" r:id="rId46"/>
    <p:sldId id="471" r:id="rId47"/>
    <p:sldId id="484" r:id="rId48"/>
    <p:sldId id="469" r:id="rId49"/>
    <p:sldId id="472" r:id="rId50"/>
    <p:sldId id="473" r:id="rId51"/>
    <p:sldId id="482" r:id="rId52"/>
    <p:sldId id="483" r:id="rId53"/>
    <p:sldId id="474" r:id="rId54"/>
    <p:sldId id="475" r:id="rId55"/>
    <p:sldId id="476" r:id="rId56"/>
    <p:sldId id="477" r:id="rId57"/>
    <p:sldId id="478" r:id="rId58"/>
    <p:sldId id="481" r:id="rId59"/>
    <p:sldId id="479" r:id="rId60"/>
    <p:sldId id="48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96208" autoAdjust="0"/>
  </p:normalViewPr>
  <p:slideViewPr>
    <p:cSldViewPr snapToGrid="0">
      <p:cViewPr varScale="1">
        <p:scale>
          <a:sx n="112" d="100"/>
          <a:sy n="112" d="100"/>
        </p:scale>
        <p:origin x="1050" y="108"/>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5/15/2022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48A87A34-81AB-432B-8DAE-1953F412C126}" type="datetimeFigureOut">
              <a:rPr lang="en-US" smtClean="0"/>
              <a:pPr/>
              <a:t>5/15/2022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
        <p:nvSpPr>
          <p:cNvPr id="17" name="Freeform: Shape 16" descr="Tag=AccentColor&#10;Flavor=Light&#10;Target=Fill">
            <a:extLst>
              <a:ext uri="{FF2B5EF4-FFF2-40B4-BE49-F238E27FC236}">
                <a16:creationId xmlns:a16="http://schemas.microsoft.com/office/drawing/2014/main" id="{2B0F6118-9917-C4A9-3D7E-A6966B42B8EC}"/>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43969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29905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77732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59535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035158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713189195"/>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9/3/20XX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2670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906333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240434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07330574"/>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782865817"/>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919742009"/>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191096284"/>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82930900"/>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634329120"/>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350892658"/>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145591101"/>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43147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3377076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1616000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2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r>
              <a:rPr lang="en-US"/>
              <a:t>9/3/20XX</a:t>
            </a:r>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a:t>Presentation Title</a:t>
            </a:r>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263104877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6.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6.xml"/><Relationship Id="rId1" Type="http://schemas.openxmlformats.org/officeDocument/2006/relationships/vmlDrawing" Target="../drawings/vmlDrawing1.vml"/><Relationship Id="rId4" Type="http://schemas.openxmlformats.org/officeDocument/2006/relationships/image" Target="../media/image63.w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6.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36.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6.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36.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36.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1644599" y="2503946"/>
            <a:ext cx="3347773" cy="1641764"/>
          </a:xfrm>
        </p:spPr>
        <p:txBody>
          <a:bodyPr/>
          <a:lstStyle/>
          <a:p>
            <a:pPr algn="ctr"/>
            <a:r>
              <a:rPr lang="en-US" sz="9600" dirty="0">
                <a:latin typeface="Courier New" panose="02070309020205020404" pitchFamily="49" charset="0"/>
                <a:cs typeface="Courier New" panose="02070309020205020404" pitchFamily="49" charset="0"/>
              </a:rPr>
              <a:t>CSS</a:t>
            </a:r>
          </a:p>
        </p:txBody>
      </p:sp>
      <p:pic>
        <p:nvPicPr>
          <p:cNvPr id="15" name="Picture 14">
            <a:extLst>
              <a:ext uri="{FF2B5EF4-FFF2-40B4-BE49-F238E27FC236}">
                <a16:creationId xmlns:a16="http://schemas.microsoft.com/office/drawing/2014/main" id="{7F889814-7938-B130-7405-EB17F43B9D46}"/>
              </a:ext>
            </a:extLst>
          </p:cNvPr>
          <p:cNvPicPr>
            <a:picLocks noChangeAspect="1"/>
          </p:cNvPicPr>
          <p:nvPr/>
        </p:nvPicPr>
        <p:blipFill>
          <a:blip r:embed="rId2"/>
          <a:srcRect/>
          <a:stretch/>
        </p:blipFill>
        <p:spPr>
          <a:xfrm>
            <a:off x="8060622" y="1419828"/>
            <a:ext cx="2714625" cy="3810000"/>
          </a:xfrm>
          <a:prstGeom prst="rect">
            <a:avLst/>
          </a:prstGeom>
        </p:spPr>
      </p:pic>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Class Selectors</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874326"/>
            <a:ext cx="4571530" cy="3046988"/>
          </a:xfrm>
          <a:prstGeom prst="rect">
            <a:avLst/>
          </a:prstGeom>
          <a:noFill/>
        </p:spPr>
        <p:txBody>
          <a:bodyPr wrap="square" rtlCol="0">
            <a:spAutoFit/>
          </a:bodyPr>
          <a:lstStyle/>
          <a:p>
            <a:r>
              <a:rPr lang="en-US" sz="2400" b="0" i="0" u="none" strike="noStrike" dirty="0">
                <a:solidFill>
                  <a:srgbClr val="000000"/>
                </a:solidFill>
                <a:effectLst/>
                <a:latin typeface="Calibri" panose="020F0502020204030204" pitchFamily="34" charset="0"/>
              </a:rPr>
              <a:t>Classes aren’t meant to be unique, which means that you can apply the same class on as many elements as you want, each of them will be affected by the same CSS declaration you have given. You can also apply more classes to a single element.</a:t>
            </a:r>
            <a:endParaRPr lang="en-US" sz="2400" dirty="0"/>
          </a:p>
        </p:txBody>
      </p:sp>
      <p:pic>
        <p:nvPicPr>
          <p:cNvPr id="3" name="Picture 2">
            <a:extLst>
              <a:ext uri="{FF2B5EF4-FFF2-40B4-BE49-F238E27FC236}">
                <a16:creationId xmlns:a16="http://schemas.microsoft.com/office/drawing/2014/main" id="{428E7744-B517-B166-6847-1ABDAC45B7DC}"/>
              </a:ext>
            </a:extLst>
          </p:cNvPr>
          <p:cNvPicPr>
            <a:picLocks noChangeAspect="1"/>
          </p:cNvPicPr>
          <p:nvPr/>
        </p:nvPicPr>
        <p:blipFill>
          <a:blip r:embed="rId2"/>
          <a:srcRect/>
          <a:stretch/>
        </p:blipFill>
        <p:spPr>
          <a:xfrm>
            <a:off x="762346" y="2745836"/>
            <a:ext cx="6013159" cy="3427081"/>
          </a:xfrm>
          <a:prstGeom prst="rect">
            <a:avLst/>
          </a:prstGeom>
        </p:spPr>
      </p:pic>
    </p:spTree>
    <p:extLst>
      <p:ext uri="{BB962C8B-B14F-4D97-AF65-F5344CB8AC3E}">
        <p14:creationId xmlns:p14="http://schemas.microsoft.com/office/powerpoint/2010/main" val="3608767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ID Selectors</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566550"/>
            <a:ext cx="4571530" cy="3785652"/>
          </a:xfrm>
          <a:prstGeom prst="rect">
            <a:avLst/>
          </a:prstGeom>
          <a:noFill/>
        </p:spPr>
        <p:txBody>
          <a:bodyPr wrap="square" rtlCol="0">
            <a:spAutoFit/>
          </a:bodyPr>
          <a:lstStyle/>
          <a:p>
            <a:r>
              <a:rPr lang="en-US" sz="2000" b="0" i="0" u="none" strike="noStrike" dirty="0">
                <a:solidFill>
                  <a:srgbClr val="000000"/>
                </a:solidFill>
                <a:effectLst/>
                <a:latin typeface="Calibri" panose="020F0502020204030204" pitchFamily="34" charset="0"/>
              </a:rPr>
              <a:t>ID selectors are similar to class selectors. They select an element with the given ID, which is another attribute you place on an HTML element </a:t>
            </a:r>
            <a:r>
              <a:rPr lang="en-US" sz="2000" b="0" i="1" u="none" strike="noStrike" dirty="0">
                <a:solidFill>
                  <a:srgbClr val="000000"/>
                </a:solidFill>
                <a:effectLst/>
                <a:latin typeface="Calibri" panose="020F0502020204030204" pitchFamily="34" charset="0"/>
              </a:rPr>
              <a:t>(ex.: &lt;p id=”myID”&gt;)</a:t>
            </a:r>
            <a:r>
              <a:rPr lang="en-US" sz="2000" b="0" i="0" u="none" strike="noStrike" dirty="0">
                <a:solidFill>
                  <a:srgbClr val="000000"/>
                </a:solidFill>
                <a:effectLst/>
                <a:latin typeface="Calibri" panose="020F0502020204030204" pitchFamily="34" charset="0"/>
              </a:rPr>
              <a:t>. The difference between IDs and classes is that an element can have only one ID, while elements can have many classes. The syntax for ID selectors is a hashtag sign ‘#’ followed by a case-sensitive value of the </a:t>
            </a:r>
            <a:r>
              <a:rPr lang="en-US" sz="2000" b="1" i="0" u="none" strike="noStrike" dirty="0">
                <a:solidFill>
                  <a:srgbClr val="000000"/>
                </a:solidFill>
                <a:effectLst/>
                <a:latin typeface="Calibri" panose="020F0502020204030204" pitchFamily="34" charset="0"/>
              </a:rPr>
              <a:t>id</a:t>
            </a:r>
            <a:r>
              <a:rPr lang="en-US" sz="2000" b="0" i="0" u="none" strike="noStrike" dirty="0">
                <a:solidFill>
                  <a:srgbClr val="000000"/>
                </a:solidFill>
                <a:effectLst/>
                <a:latin typeface="Calibri" panose="020F0502020204030204" pitchFamily="34" charset="0"/>
              </a:rPr>
              <a:t> attribute. The example in the image would color only the one element that has the given ID attribute.</a:t>
            </a:r>
            <a:endParaRPr lang="en-US" sz="2000" dirty="0"/>
          </a:p>
        </p:txBody>
      </p:sp>
      <p:pic>
        <p:nvPicPr>
          <p:cNvPr id="3" name="Picture 2">
            <a:extLst>
              <a:ext uri="{FF2B5EF4-FFF2-40B4-BE49-F238E27FC236}">
                <a16:creationId xmlns:a16="http://schemas.microsoft.com/office/drawing/2014/main" id="{428E7744-B517-B166-6847-1ABDAC45B7DC}"/>
              </a:ext>
            </a:extLst>
          </p:cNvPr>
          <p:cNvPicPr>
            <a:picLocks noChangeAspect="1"/>
          </p:cNvPicPr>
          <p:nvPr/>
        </p:nvPicPr>
        <p:blipFill>
          <a:blip r:embed="rId2"/>
          <a:srcRect/>
          <a:stretch/>
        </p:blipFill>
        <p:spPr>
          <a:xfrm>
            <a:off x="762346" y="2918903"/>
            <a:ext cx="6013159" cy="3080946"/>
          </a:xfrm>
          <a:prstGeom prst="rect">
            <a:avLst/>
          </a:prstGeom>
        </p:spPr>
      </p:pic>
    </p:spTree>
    <p:extLst>
      <p:ext uri="{BB962C8B-B14F-4D97-AF65-F5344CB8AC3E}">
        <p14:creationId xmlns:p14="http://schemas.microsoft.com/office/powerpoint/2010/main" val="232901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Grouping Selectors</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720438"/>
            <a:ext cx="4571530" cy="3477875"/>
          </a:xfrm>
          <a:prstGeom prst="rect">
            <a:avLst/>
          </a:prstGeom>
          <a:noFill/>
        </p:spPr>
        <p:txBody>
          <a:bodyPr wrap="square" rtlCol="0">
            <a:spAutoFit/>
          </a:bodyPr>
          <a:lstStyle/>
          <a:p>
            <a:r>
              <a:rPr lang="en-US" sz="2000" b="0" i="0" u="none" strike="noStrike" dirty="0">
                <a:solidFill>
                  <a:srgbClr val="000000"/>
                </a:solidFill>
                <a:effectLst/>
                <a:latin typeface="Calibri" panose="020F0502020204030204" pitchFamily="34" charset="0"/>
              </a:rPr>
              <a:t>Grouping selectors will select multiple groups of elements which share the same style declarations. They are very useful as they shorten the amount of code you need to write, modify or  read. The syntax for grouping selectors is simply a comma between each of the selectors you wish to apply the ruleset to. The example in the image would color paragraphs and headings red, but the paragraphs would have a green background color.</a:t>
            </a:r>
            <a:endParaRPr lang="en-US" sz="2400" dirty="0"/>
          </a:p>
        </p:txBody>
      </p:sp>
      <p:pic>
        <p:nvPicPr>
          <p:cNvPr id="3" name="Picture 2">
            <a:extLst>
              <a:ext uri="{FF2B5EF4-FFF2-40B4-BE49-F238E27FC236}">
                <a16:creationId xmlns:a16="http://schemas.microsoft.com/office/drawing/2014/main" id="{428E7744-B517-B166-6847-1ABDAC45B7DC}"/>
              </a:ext>
            </a:extLst>
          </p:cNvPr>
          <p:cNvPicPr>
            <a:picLocks noChangeAspect="1"/>
          </p:cNvPicPr>
          <p:nvPr/>
        </p:nvPicPr>
        <p:blipFill>
          <a:blip r:embed="rId2"/>
          <a:srcRect/>
          <a:stretch/>
        </p:blipFill>
        <p:spPr>
          <a:xfrm>
            <a:off x="1031846" y="2674877"/>
            <a:ext cx="5474158" cy="3568998"/>
          </a:xfrm>
          <a:prstGeom prst="rect">
            <a:avLst/>
          </a:prstGeom>
        </p:spPr>
      </p:pic>
    </p:spTree>
    <p:extLst>
      <p:ext uri="{BB962C8B-B14F-4D97-AF65-F5344CB8AC3E}">
        <p14:creationId xmlns:p14="http://schemas.microsoft.com/office/powerpoint/2010/main" val="2192127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Chaining Selectors</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381884"/>
            <a:ext cx="4571530" cy="4154984"/>
          </a:xfrm>
          <a:prstGeom prst="rect">
            <a:avLst/>
          </a:prstGeom>
          <a:noFill/>
        </p:spPr>
        <p:txBody>
          <a:bodyPr wrap="square" rtlCol="0">
            <a:spAutoFit/>
          </a:bodyPr>
          <a:lstStyle/>
          <a:p>
            <a:r>
              <a:rPr lang="en-US" sz="2400" b="0" i="0" u="none" strike="noStrike" dirty="0">
                <a:solidFill>
                  <a:srgbClr val="000000"/>
                </a:solidFill>
                <a:effectLst/>
                <a:latin typeface="Calibri" panose="020F0502020204030204" pitchFamily="34" charset="0"/>
              </a:rPr>
              <a:t>Chaining selectors is a way to select elements that correspond to the multiple selectors given. The syntax for it is just combining the multiple selectors with no whitespace between them. The example would color purple only paragraphs with the class ‘myClass’, all other paragraphs or elements with the class name myClass will be colored black.</a:t>
            </a:r>
            <a:endParaRPr lang="en-US" sz="2800" dirty="0"/>
          </a:p>
        </p:txBody>
      </p:sp>
      <p:pic>
        <p:nvPicPr>
          <p:cNvPr id="3" name="Picture 2">
            <a:extLst>
              <a:ext uri="{FF2B5EF4-FFF2-40B4-BE49-F238E27FC236}">
                <a16:creationId xmlns:a16="http://schemas.microsoft.com/office/drawing/2014/main" id="{428E7744-B517-B166-6847-1ABDAC45B7DC}"/>
              </a:ext>
            </a:extLst>
          </p:cNvPr>
          <p:cNvPicPr>
            <a:picLocks noChangeAspect="1"/>
          </p:cNvPicPr>
          <p:nvPr/>
        </p:nvPicPr>
        <p:blipFill>
          <a:blip r:embed="rId2"/>
          <a:srcRect/>
          <a:stretch/>
        </p:blipFill>
        <p:spPr>
          <a:xfrm>
            <a:off x="1665556" y="2427068"/>
            <a:ext cx="4206738" cy="4064616"/>
          </a:xfrm>
          <a:prstGeom prst="rect">
            <a:avLst/>
          </a:prstGeom>
        </p:spPr>
      </p:pic>
    </p:spTree>
    <p:extLst>
      <p:ext uri="{BB962C8B-B14F-4D97-AF65-F5344CB8AC3E}">
        <p14:creationId xmlns:p14="http://schemas.microsoft.com/office/powerpoint/2010/main" val="2519771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Chaining Selectors</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751216"/>
            <a:ext cx="4571530" cy="3416320"/>
          </a:xfrm>
          <a:prstGeom prst="rect">
            <a:avLst/>
          </a:prstGeom>
          <a:noFill/>
        </p:spPr>
        <p:txBody>
          <a:bodyPr wrap="square" rtlCol="0">
            <a:spAutoFit/>
          </a:bodyPr>
          <a:lstStyle/>
          <a:p>
            <a:r>
              <a:rPr lang="en-US" sz="2400" b="0" i="0" u="none" strike="noStrike" dirty="0">
                <a:solidFill>
                  <a:srgbClr val="000000"/>
                </a:solidFill>
                <a:effectLst/>
                <a:latin typeface="Calibri" panose="020F0502020204030204" pitchFamily="34" charset="0"/>
              </a:rPr>
              <a:t>You can’t chain more than one type selector as elements can’t be more than one type as you can see in the example. However, you can chain an infinitely long chain of other selector types. Note that if it’s infinitely long, there’s probably a better way to select the elements you need.</a:t>
            </a:r>
            <a:endParaRPr lang="en-US" sz="3600" dirty="0"/>
          </a:p>
        </p:txBody>
      </p:sp>
      <p:pic>
        <p:nvPicPr>
          <p:cNvPr id="3" name="Picture 2">
            <a:extLst>
              <a:ext uri="{FF2B5EF4-FFF2-40B4-BE49-F238E27FC236}">
                <a16:creationId xmlns:a16="http://schemas.microsoft.com/office/drawing/2014/main" id="{428E7744-B517-B166-6847-1ABDAC45B7DC}"/>
              </a:ext>
            </a:extLst>
          </p:cNvPr>
          <p:cNvPicPr>
            <a:picLocks noChangeAspect="1"/>
          </p:cNvPicPr>
          <p:nvPr/>
        </p:nvPicPr>
        <p:blipFill>
          <a:blip r:embed="rId2"/>
          <a:srcRect/>
          <a:stretch/>
        </p:blipFill>
        <p:spPr>
          <a:xfrm>
            <a:off x="878053" y="3246540"/>
            <a:ext cx="5781744" cy="2425672"/>
          </a:xfrm>
          <a:prstGeom prst="rect">
            <a:avLst/>
          </a:prstGeom>
        </p:spPr>
      </p:pic>
    </p:spTree>
    <p:extLst>
      <p:ext uri="{BB962C8B-B14F-4D97-AF65-F5344CB8AC3E}">
        <p14:creationId xmlns:p14="http://schemas.microsoft.com/office/powerpoint/2010/main" val="3520465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783905" y="1021080"/>
            <a:ext cx="4624190" cy="499872"/>
          </a:xfrm>
        </p:spPr>
        <p:txBody>
          <a:bodyPr>
            <a:noAutofit/>
          </a:bodyPr>
          <a:lstStyle/>
          <a:p>
            <a:pPr algn="ctr"/>
            <a:r>
              <a:rPr lang="en-US" sz="2800" dirty="0">
                <a:solidFill>
                  <a:schemeClr val="accent2"/>
                </a:solidFill>
              </a:rPr>
              <a:t>Descendant Combinator</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654608"/>
            <a:ext cx="4571530" cy="3970318"/>
          </a:xfrm>
          <a:prstGeom prst="rect">
            <a:avLst/>
          </a:prstGeom>
          <a:noFill/>
        </p:spPr>
        <p:txBody>
          <a:bodyPr wrap="square" rtlCol="0">
            <a:spAutoFit/>
          </a:bodyPr>
          <a:lstStyle/>
          <a:p>
            <a:r>
              <a:rPr lang="en-US" b="0" i="0" u="none" strike="noStrike" dirty="0">
                <a:solidFill>
                  <a:srgbClr val="000000"/>
                </a:solidFill>
                <a:effectLst/>
                <a:latin typeface="Calibri" panose="020F0502020204030204" pitchFamily="34" charset="0"/>
              </a:rPr>
              <a:t>Combinators allow us to combine multiple selectors differently than either grouping or chaining them, as they show a relationship between the selectors. Descendant combinators are represented by a single space between selectors. A descendant combinator will only cause elements that match the last selector to be selected if they also have an ancestor (parent, grandparent, etc.) that matches the previous selector. For example if our selector is </a:t>
            </a:r>
            <a:r>
              <a:rPr lang="en-US" b="1" i="0" u="none" strike="noStrike" dirty="0">
                <a:solidFill>
                  <a:srgbClr val="000000"/>
                </a:solidFill>
                <a:effectLst/>
                <a:latin typeface="Calibri" panose="020F0502020204030204" pitchFamily="34" charset="0"/>
              </a:rPr>
              <a:t>.grandparent .child </a:t>
            </a:r>
            <a:r>
              <a:rPr lang="en-US" b="0" i="0" u="none" strike="noStrike" dirty="0">
                <a:solidFill>
                  <a:srgbClr val="000000"/>
                </a:solidFill>
                <a:effectLst/>
                <a:latin typeface="Calibri" panose="020F0502020204030204" pitchFamily="34" charset="0"/>
              </a:rPr>
              <a:t>then our </a:t>
            </a:r>
            <a:r>
              <a:rPr lang="en-US" b="1" i="0" u="none" strike="noStrike" dirty="0">
                <a:solidFill>
                  <a:srgbClr val="000000"/>
                </a:solidFill>
                <a:effectLst/>
                <a:latin typeface="Calibri" panose="020F0502020204030204" pitchFamily="34" charset="0"/>
              </a:rPr>
              <a:t>.child </a:t>
            </a:r>
            <a:r>
              <a:rPr lang="en-US" b="0" i="0" u="none" strike="noStrike" dirty="0">
                <a:solidFill>
                  <a:srgbClr val="000000"/>
                </a:solidFill>
                <a:effectLst/>
                <a:latin typeface="Calibri" panose="020F0502020204030204" pitchFamily="34" charset="0"/>
              </a:rPr>
              <a:t>will be affected by given CSS rules only if it’s nested inside of </a:t>
            </a:r>
            <a:r>
              <a:rPr lang="en-US" b="1" i="0" u="none" strike="noStrike" dirty="0">
                <a:solidFill>
                  <a:srgbClr val="000000"/>
                </a:solidFill>
                <a:effectLst/>
                <a:latin typeface="Calibri" panose="020F0502020204030204" pitchFamily="34" charset="0"/>
              </a:rPr>
              <a:t>.ancestor</a:t>
            </a:r>
            <a:r>
              <a:rPr lang="en-US" b="0" i="0" u="none" strike="noStrike" dirty="0">
                <a:solidFill>
                  <a:srgbClr val="000000"/>
                </a:solidFill>
                <a:effectLst/>
                <a:latin typeface="Calibri" panose="020F0502020204030204" pitchFamily="34" charset="0"/>
              </a:rPr>
              <a:t>, no matter how deep it’s nested.</a:t>
            </a:r>
            <a:endParaRPr lang="en-US" sz="2800" dirty="0"/>
          </a:p>
        </p:txBody>
      </p:sp>
      <p:pic>
        <p:nvPicPr>
          <p:cNvPr id="3" name="Picture 2">
            <a:extLst>
              <a:ext uri="{FF2B5EF4-FFF2-40B4-BE49-F238E27FC236}">
                <a16:creationId xmlns:a16="http://schemas.microsoft.com/office/drawing/2014/main" id="{428E7744-B517-B166-6847-1ABDAC45B7DC}"/>
              </a:ext>
            </a:extLst>
          </p:cNvPr>
          <p:cNvPicPr>
            <a:picLocks noChangeAspect="1"/>
          </p:cNvPicPr>
          <p:nvPr/>
        </p:nvPicPr>
        <p:blipFill>
          <a:blip r:embed="rId2"/>
          <a:srcRect/>
          <a:stretch/>
        </p:blipFill>
        <p:spPr>
          <a:xfrm>
            <a:off x="1472136" y="2654608"/>
            <a:ext cx="4549483" cy="2425672"/>
          </a:xfrm>
          <a:prstGeom prst="rect">
            <a:avLst/>
          </a:prstGeom>
        </p:spPr>
      </p:pic>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3"/>
          <a:stretch>
            <a:fillRect/>
          </a:stretch>
        </p:blipFill>
        <p:spPr>
          <a:xfrm>
            <a:off x="1472136" y="5170323"/>
            <a:ext cx="4549482" cy="1498526"/>
          </a:xfrm>
          <a:prstGeom prst="rect">
            <a:avLst/>
          </a:prstGeom>
        </p:spPr>
      </p:pic>
    </p:spTree>
    <p:extLst>
      <p:ext uri="{BB962C8B-B14F-4D97-AF65-F5344CB8AC3E}">
        <p14:creationId xmlns:p14="http://schemas.microsoft.com/office/powerpoint/2010/main" val="2290405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C5C3F34-68D4-37AF-A7E6-C26C6EDE097F}"/>
              </a:ext>
            </a:extLst>
          </p:cNvPr>
          <p:cNvPicPr>
            <a:picLocks noGrp="1" noChangeAspect="1"/>
          </p:cNvPicPr>
          <p:nvPr>
            <p:ph type="pic" sz="quarter" idx="13"/>
          </p:nvPr>
        </p:nvPicPr>
        <p:blipFill rotWithShape="1">
          <a:blip r:embed="rId2"/>
          <a:srcRect l="13599" r="13599"/>
          <a:stretch/>
        </p:blipFill>
        <p:spPr>
          <a:xfrm>
            <a:off x="-9153" y="0"/>
            <a:ext cx="6105136" cy="6240787"/>
          </a:xfrm>
        </p:spPr>
      </p:pic>
      <p:pic>
        <p:nvPicPr>
          <p:cNvPr id="11" name="Picture Placeholder 10">
            <a:extLst>
              <a:ext uri="{FF2B5EF4-FFF2-40B4-BE49-F238E27FC236}">
                <a16:creationId xmlns:a16="http://schemas.microsoft.com/office/drawing/2014/main" id="{9B3AB023-C845-7970-473F-D70ACD862DFC}"/>
              </a:ext>
            </a:extLst>
          </p:cNvPr>
          <p:cNvPicPr>
            <a:picLocks noGrp="1" noChangeAspect="1"/>
          </p:cNvPicPr>
          <p:nvPr>
            <p:ph type="pic" sz="quarter" idx="14"/>
          </p:nvPr>
        </p:nvPicPr>
        <p:blipFill rotWithShape="1">
          <a:blip r:embed="rId3"/>
          <a:srcRect l="17964" r="17964"/>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normAutofit/>
          </a:bodyPr>
          <a:lstStyle/>
          <a:p>
            <a:r>
              <a:rPr lang="en-US" sz="4800" dirty="0">
                <a:solidFill>
                  <a:schemeClr val="accent2"/>
                </a:solidFill>
              </a:rPr>
              <a:t>Properties</a:t>
            </a:r>
          </a:p>
        </p:txBody>
      </p:sp>
      <p:sp>
        <p:nvSpPr>
          <p:cNvPr id="3" name="Subtitle 2">
            <a:extLst>
              <a:ext uri="{FF2B5EF4-FFF2-40B4-BE49-F238E27FC236}">
                <a16:creationId xmlns:a16="http://schemas.microsoft.com/office/drawing/2014/main" id="{01936F09-0400-7864-492D-E3A359BF7191}"/>
              </a:ext>
            </a:extLst>
          </p:cNvPr>
          <p:cNvSpPr>
            <a:spLocks noGrp="1"/>
          </p:cNvSpPr>
          <p:nvPr>
            <p:ph type="subTitle" idx="1"/>
          </p:nvPr>
        </p:nvSpPr>
        <p:spPr/>
        <p:txBody>
          <a:bodyPr/>
          <a:lstStyle/>
          <a:p>
            <a:r>
              <a:rPr lang="en-US" dirty="0"/>
              <a:t>CSS</a:t>
            </a:r>
          </a:p>
        </p:txBody>
      </p:sp>
    </p:spTree>
    <p:extLst>
      <p:ext uri="{BB962C8B-B14F-4D97-AF65-F5344CB8AC3E}">
        <p14:creationId xmlns:p14="http://schemas.microsoft.com/office/powerpoint/2010/main" val="2698048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Properties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2718693"/>
          </a:xfrm>
          <a:prstGeom prst="rect">
            <a:avLst/>
          </a:prstGeom>
          <a:noFill/>
        </p:spPr>
        <p:txBody>
          <a:bodyPr wrap="square" rtlCol="0">
            <a:spAutoFit/>
          </a:bodyPr>
          <a:lstStyle/>
          <a:p>
            <a:pPr marL="285750" indent="-285750" rtl="0">
              <a:spcBef>
                <a:spcPts val="0"/>
              </a:spcBef>
              <a:spcAft>
                <a:spcPts val="8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Properties are the styling rules that we apply to the elements that we have selected. They are in the shape of </a:t>
            </a:r>
            <a:r>
              <a:rPr lang="en-US" sz="1800" b="0" i="1" u="none" strike="noStrike" dirty="0">
                <a:solidFill>
                  <a:srgbClr val="000000"/>
                </a:solidFill>
                <a:effectLst/>
                <a:latin typeface="Calibri" panose="020F0502020204030204" pitchFamily="34" charset="0"/>
              </a:rPr>
              <a:t>property:value</a:t>
            </a:r>
            <a:r>
              <a:rPr lang="en-US" sz="1800" b="0" i="0" u="none" strike="noStrike" dirty="0">
                <a:solidFill>
                  <a:srgbClr val="000000"/>
                </a:solidFill>
                <a:effectLst/>
                <a:latin typeface="Calibri" panose="020F0502020204030204" pitchFamily="34" charset="0"/>
              </a:rPr>
              <a:t>. Here are a few commonly used properties which we will cover:</a:t>
            </a:r>
          </a:p>
          <a:p>
            <a:pPr marL="742950" lvl="1" indent="-285750">
              <a:spcAft>
                <a:spcPts val="800"/>
              </a:spcAft>
              <a:buFont typeface="Courier New" panose="02070309020205020404" pitchFamily="49" charset="0"/>
              <a:buChar char="o"/>
            </a:pPr>
            <a:r>
              <a:rPr lang="en-US" b="1" dirty="0">
                <a:solidFill>
                  <a:srgbClr val="000000"/>
                </a:solidFill>
                <a:latin typeface="Calibri" panose="020F0502020204030204" pitchFamily="34" charset="0"/>
              </a:rPr>
              <a:t>color</a:t>
            </a:r>
            <a:r>
              <a:rPr lang="en-US" dirty="0">
                <a:solidFill>
                  <a:srgbClr val="000000"/>
                </a:solidFill>
                <a:latin typeface="Calibri" panose="020F0502020204030204" pitchFamily="34" charset="0"/>
              </a:rPr>
              <a:t> and </a:t>
            </a:r>
            <a:r>
              <a:rPr lang="en-US" b="1" dirty="0">
                <a:solidFill>
                  <a:srgbClr val="000000"/>
                </a:solidFill>
                <a:latin typeface="Calibri" panose="020F0502020204030204" pitchFamily="34" charset="0"/>
              </a:rPr>
              <a:t>background-color</a:t>
            </a:r>
            <a:endParaRPr lang="en-US" dirty="0">
              <a:solidFill>
                <a:srgbClr val="000000"/>
              </a:solidFill>
              <a:latin typeface="Calibri" panose="020F0502020204030204" pitchFamily="34" charset="0"/>
            </a:endParaRPr>
          </a:p>
          <a:p>
            <a:pPr marL="742950" lvl="1" indent="-285750">
              <a:spcAft>
                <a:spcPts val="800"/>
              </a:spcAft>
              <a:buFont typeface="Courier New" panose="02070309020205020404" pitchFamily="49" charset="0"/>
              <a:buChar char="o"/>
            </a:pPr>
            <a:r>
              <a:rPr lang="en-US" b="1" dirty="0">
                <a:latin typeface="Calibri" panose="020F0502020204030204" pitchFamily="34" charset="0"/>
                <a:cs typeface="Calibri" panose="020F0502020204030204" pitchFamily="34" charset="0"/>
              </a:rPr>
              <a:t>font-family</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 font-size</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 font-weight</a:t>
            </a:r>
            <a:r>
              <a:rPr lang="en-US" dirty="0">
                <a:latin typeface="Calibri" panose="020F0502020204030204" pitchFamily="34" charset="0"/>
                <a:cs typeface="Calibri" panose="020F0502020204030204" pitchFamily="34" charset="0"/>
              </a:rPr>
              <a:t> and</a:t>
            </a:r>
            <a:r>
              <a:rPr lang="en-US" b="1" dirty="0">
                <a:latin typeface="Calibri" panose="020F0502020204030204" pitchFamily="34" charset="0"/>
                <a:cs typeface="Calibri" panose="020F0502020204030204" pitchFamily="34" charset="0"/>
              </a:rPr>
              <a:t> text-align</a:t>
            </a:r>
          </a:p>
          <a:p>
            <a:pPr marL="742950" lvl="1" indent="-285750">
              <a:spcAft>
                <a:spcPts val="800"/>
              </a:spcAft>
              <a:buFont typeface="Courier New" panose="02070309020205020404" pitchFamily="49" charset="0"/>
              <a:buChar char="o"/>
            </a:pPr>
            <a:r>
              <a:rPr lang="en-US" b="1" dirty="0">
                <a:latin typeface="Calibri" panose="020F0502020204030204" pitchFamily="34" charset="0"/>
                <a:cs typeface="Calibri" panose="020F0502020204030204" pitchFamily="34" charset="0"/>
              </a:rPr>
              <a:t>height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width</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border-radius</a:t>
            </a:r>
            <a:br>
              <a:rPr lang="en-US" dirty="0"/>
            </a:br>
            <a:endParaRPr lang="en-US" b="0" dirty="0">
              <a:effectLst/>
            </a:endParaRPr>
          </a:p>
          <a:p>
            <a:br>
              <a:rPr lang="en-US" dirty="0"/>
            </a:br>
            <a:endParaRPr lang="en-US" dirty="0"/>
          </a:p>
        </p:txBody>
      </p:sp>
    </p:spTree>
    <p:extLst>
      <p:ext uri="{BB962C8B-B14F-4D97-AF65-F5344CB8AC3E}">
        <p14:creationId xmlns:p14="http://schemas.microsoft.com/office/powerpoint/2010/main" val="4097742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Color property</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3552230"/>
            <a:ext cx="4571530" cy="1815882"/>
          </a:xfrm>
          <a:prstGeom prst="rect">
            <a:avLst/>
          </a:prstGeom>
          <a:noFill/>
        </p:spPr>
        <p:txBody>
          <a:bodyPr wrap="square" rtlCol="0">
            <a:spAutoFit/>
          </a:bodyPr>
          <a:lstStyle/>
          <a:p>
            <a:r>
              <a:rPr lang="en-US" sz="2800" b="0" i="0" u="none" strike="noStrike" dirty="0">
                <a:solidFill>
                  <a:srgbClr val="000000"/>
                </a:solidFill>
                <a:effectLst/>
                <a:latin typeface="Calibri" panose="020F0502020204030204" pitchFamily="34" charset="0"/>
              </a:rPr>
              <a:t>The </a:t>
            </a:r>
            <a:r>
              <a:rPr lang="en-US" sz="2800" b="1" i="0" u="none" strike="noStrike" dirty="0">
                <a:solidFill>
                  <a:srgbClr val="000000"/>
                </a:solidFill>
                <a:effectLst/>
                <a:latin typeface="Calibri" panose="020F0502020204030204" pitchFamily="34" charset="0"/>
              </a:rPr>
              <a:t>color</a:t>
            </a:r>
            <a:r>
              <a:rPr lang="en-US" sz="2800" b="0" i="0" u="none" strike="noStrike" dirty="0">
                <a:solidFill>
                  <a:srgbClr val="000000"/>
                </a:solidFill>
                <a:effectLst/>
                <a:latin typeface="Calibri" panose="020F0502020204030204" pitchFamily="34" charset="0"/>
              </a:rPr>
              <a:t> CSS property sets the foreground color value of an element's text and text decorations.</a:t>
            </a:r>
            <a:endParaRPr lang="en-US" sz="4000" dirty="0"/>
          </a:p>
        </p:txBody>
      </p:sp>
      <p:pic>
        <p:nvPicPr>
          <p:cNvPr id="3" name="Picture 2">
            <a:extLst>
              <a:ext uri="{FF2B5EF4-FFF2-40B4-BE49-F238E27FC236}">
                <a16:creationId xmlns:a16="http://schemas.microsoft.com/office/drawing/2014/main" id="{428E7744-B517-B166-6847-1ABDAC45B7DC}"/>
              </a:ext>
            </a:extLst>
          </p:cNvPr>
          <p:cNvPicPr>
            <a:picLocks noChangeAspect="1"/>
          </p:cNvPicPr>
          <p:nvPr/>
        </p:nvPicPr>
        <p:blipFill>
          <a:blip r:embed="rId2"/>
          <a:srcRect/>
          <a:stretch/>
        </p:blipFill>
        <p:spPr>
          <a:xfrm>
            <a:off x="1077854" y="2929714"/>
            <a:ext cx="4549483" cy="831847"/>
          </a:xfrm>
          <a:prstGeom prst="rect">
            <a:avLst/>
          </a:prstGeom>
        </p:spPr>
      </p:pic>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3"/>
          <a:srcRect/>
          <a:stretch/>
        </p:blipFill>
        <p:spPr>
          <a:xfrm>
            <a:off x="1077854" y="3803506"/>
            <a:ext cx="2453960" cy="1498526"/>
          </a:xfrm>
          <a:prstGeom prst="rect">
            <a:avLst/>
          </a:prstGeom>
        </p:spPr>
      </p:pic>
      <p:pic>
        <p:nvPicPr>
          <p:cNvPr id="11" name="Picture 10">
            <a:extLst>
              <a:ext uri="{FF2B5EF4-FFF2-40B4-BE49-F238E27FC236}">
                <a16:creationId xmlns:a16="http://schemas.microsoft.com/office/drawing/2014/main" id="{52F268C0-033D-B13B-6BC7-AD7DD404CA78}"/>
              </a:ext>
            </a:extLst>
          </p:cNvPr>
          <p:cNvPicPr>
            <a:picLocks noChangeAspect="1"/>
          </p:cNvPicPr>
          <p:nvPr/>
        </p:nvPicPr>
        <p:blipFill>
          <a:blip r:embed="rId4"/>
          <a:srcRect/>
          <a:stretch/>
        </p:blipFill>
        <p:spPr>
          <a:xfrm>
            <a:off x="1077854" y="5836920"/>
            <a:ext cx="4248230" cy="623430"/>
          </a:xfrm>
          <a:prstGeom prst="rect">
            <a:avLst/>
          </a:prstGeom>
        </p:spPr>
      </p:pic>
    </p:spTree>
    <p:extLst>
      <p:ext uri="{BB962C8B-B14F-4D97-AF65-F5344CB8AC3E}">
        <p14:creationId xmlns:p14="http://schemas.microsoft.com/office/powerpoint/2010/main" val="873625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Background-color property</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3552230"/>
            <a:ext cx="4571530" cy="1384995"/>
          </a:xfrm>
          <a:prstGeom prst="rect">
            <a:avLst/>
          </a:prstGeom>
          <a:noFill/>
        </p:spPr>
        <p:txBody>
          <a:bodyPr wrap="square" rtlCol="0">
            <a:spAutoFit/>
          </a:bodyPr>
          <a:lstStyle/>
          <a:p>
            <a:r>
              <a:rPr lang="en-US" sz="2800" b="0" i="0" u="none" strike="noStrike" dirty="0">
                <a:solidFill>
                  <a:srgbClr val="000000"/>
                </a:solidFill>
                <a:effectLst/>
                <a:latin typeface="Calibri" panose="020F0502020204030204" pitchFamily="34" charset="0"/>
              </a:rPr>
              <a:t>The </a:t>
            </a:r>
            <a:r>
              <a:rPr lang="en-US" sz="2800" b="1" i="0" u="none" strike="noStrike" dirty="0">
                <a:solidFill>
                  <a:srgbClr val="000000"/>
                </a:solidFill>
                <a:effectLst/>
                <a:latin typeface="Calibri" panose="020F0502020204030204" pitchFamily="34" charset="0"/>
              </a:rPr>
              <a:t>background-color</a:t>
            </a:r>
            <a:r>
              <a:rPr lang="en-US" sz="2800" b="0" i="0" u="none" strike="noStrike" dirty="0">
                <a:solidFill>
                  <a:srgbClr val="000000"/>
                </a:solidFill>
                <a:effectLst/>
                <a:latin typeface="Calibri" panose="020F0502020204030204" pitchFamily="34" charset="0"/>
              </a:rPr>
              <a:t> CSS property sets the background color value of an element.</a:t>
            </a:r>
            <a:endParaRPr lang="en-US" sz="4000" dirty="0"/>
          </a:p>
        </p:txBody>
      </p:sp>
      <p:pic>
        <p:nvPicPr>
          <p:cNvPr id="3" name="Picture 2">
            <a:extLst>
              <a:ext uri="{FF2B5EF4-FFF2-40B4-BE49-F238E27FC236}">
                <a16:creationId xmlns:a16="http://schemas.microsoft.com/office/drawing/2014/main" id="{428E7744-B517-B166-6847-1ABDAC45B7DC}"/>
              </a:ext>
            </a:extLst>
          </p:cNvPr>
          <p:cNvPicPr>
            <a:picLocks noChangeAspect="1"/>
          </p:cNvPicPr>
          <p:nvPr/>
        </p:nvPicPr>
        <p:blipFill>
          <a:blip r:embed="rId2"/>
          <a:srcRect/>
          <a:stretch/>
        </p:blipFill>
        <p:spPr>
          <a:xfrm>
            <a:off x="1010742" y="2983620"/>
            <a:ext cx="5156572" cy="732703"/>
          </a:xfrm>
          <a:prstGeom prst="rect">
            <a:avLst/>
          </a:prstGeom>
        </p:spPr>
      </p:pic>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3"/>
          <a:srcRect/>
          <a:stretch/>
        </p:blipFill>
        <p:spPr>
          <a:xfrm>
            <a:off x="1010742" y="3765098"/>
            <a:ext cx="3245680" cy="1113404"/>
          </a:xfrm>
          <a:prstGeom prst="rect">
            <a:avLst/>
          </a:prstGeom>
        </p:spPr>
      </p:pic>
      <p:pic>
        <p:nvPicPr>
          <p:cNvPr id="11" name="Picture 10">
            <a:extLst>
              <a:ext uri="{FF2B5EF4-FFF2-40B4-BE49-F238E27FC236}">
                <a16:creationId xmlns:a16="http://schemas.microsoft.com/office/drawing/2014/main" id="{52F268C0-033D-B13B-6BC7-AD7DD404CA78}"/>
              </a:ext>
            </a:extLst>
          </p:cNvPr>
          <p:cNvPicPr>
            <a:picLocks noChangeAspect="1"/>
          </p:cNvPicPr>
          <p:nvPr/>
        </p:nvPicPr>
        <p:blipFill>
          <a:blip r:embed="rId4"/>
          <a:srcRect/>
          <a:stretch/>
        </p:blipFill>
        <p:spPr>
          <a:xfrm>
            <a:off x="1010742" y="5836920"/>
            <a:ext cx="4059414" cy="514042"/>
          </a:xfrm>
          <a:prstGeom prst="rect">
            <a:avLst/>
          </a:prstGeom>
        </p:spPr>
      </p:pic>
    </p:spTree>
    <p:extLst>
      <p:ext uri="{BB962C8B-B14F-4D97-AF65-F5344CB8AC3E}">
        <p14:creationId xmlns:p14="http://schemas.microsoft.com/office/powerpoint/2010/main" val="357383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639098" y="629265"/>
            <a:ext cx="3692160" cy="5601210"/>
          </a:xfrm>
        </p:spPr>
        <p:txBody>
          <a:bodyPr vert="horz" lIns="91440" tIns="45720" rIns="91440" bIns="45720" rtlCol="0" anchor="ctr">
            <a:normAutofit/>
          </a:bodyPr>
          <a:lstStyle/>
          <a:p>
            <a:r>
              <a:rPr lang="en-US" dirty="0"/>
              <a:t>What is </a:t>
            </a:r>
            <a:r>
              <a:rPr lang="en-US" dirty="0">
                <a:solidFill>
                  <a:schemeClr val="accent2"/>
                </a:solidFill>
                <a:latin typeface="Courier New" panose="02070309020205020404" pitchFamily="49" charset="0"/>
                <a:cs typeface="Courier New" panose="02070309020205020404" pitchFamily="49" charset="0"/>
              </a:rPr>
              <a:t>CSS</a:t>
            </a:r>
            <a:r>
              <a:rPr lang="en-US" dirty="0"/>
              <a:t>?</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4767057" y="1826642"/>
            <a:ext cx="6813755" cy="3204715"/>
          </a:xfrm>
        </p:spPr>
        <p:txBody>
          <a:bodyPr vert="horz" lIns="91440" tIns="45720" rIns="91440" bIns="45720" rtlCol="0" anchor="ctr">
            <a:normAutofit/>
          </a:bodyPr>
          <a:lstStyle/>
          <a:p>
            <a:pPr>
              <a:buFont typeface="Wingdings 3" charset="2"/>
              <a:buChar char=""/>
            </a:pPr>
            <a:r>
              <a:rPr lang="en-US" dirty="0"/>
              <a:t> CSS is a style sheet language that’s focused entirely on improving the presentation of HTML elements. While CSS is a static markup language, it can be used to make your website appear visually pleasing and modern.</a:t>
            </a:r>
          </a:p>
        </p:txBody>
      </p:sp>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557784" y="6391656"/>
            <a:ext cx="3867912" cy="310896"/>
          </a:xfrm>
        </p:spPr>
        <p:txBody>
          <a:bodyPr vert="horz" lIns="91440" tIns="45720" rIns="91440" bIns="45720" rtlCol="0" anchor="ctr" anchorCtr="0">
            <a:normAutofit/>
          </a:bodyPr>
          <a:lstStyle/>
          <a:p>
            <a:pPr>
              <a:spcAft>
                <a:spcPts val="600"/>
              </a:spcAft>
            </a:pPr>
            <a:r>
              <a:rPr lang="en-US" b="1" i="0" kern="1200" dirty="0">
                <a:solidFill>
                  <a:schemeClr val="accent1"/>
                </a:solidFill>
                <a:latin typeface="+mn-lt"/>
                <a:ea typeface="+mn-ea"/>
                <a:cs typeface="+mn-cs"/>
              </a:rPr>
              <a:t>HTML</a:t>
            </a:r>
          </a:p>
        </p:txBody>
      </p:sp>
    </p:spTree>
    <p:extLst>
      <p:ext uri="{BB962C8B-B14F-4D97-AF65-F5344CB8AC3E}">
        <p14:creationId xmlns:p14="http://schemas.microsoft.com/office/powerpoint/2010/main" val="191294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Color values</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788832"/>
            <a:ext cx="4571530" cy="3416320"/>
          </a:xfrm>
          <a:prstGeom prst="rect">
            <a:avLst/>
          </a:prstGeom>
          <a:noFill/>
        </p:spPr>
        <p:txBody>
          <a:bodyPr wrap="square" rtlCol="0">
            <a:spAutoFit/>
          </a:bodyPr>
          <a:lstStyle/>
          <a:p>
            <a:r>
              <a:rPr lang="en-US" sz="2400" b="0" i="0" u="none" strike="noStrike" dirty="0">
                <a:solidFill>
                  <a:srgbClr val="000000"/>
                </a:solidFill>
                <a:effectLst/>
                <a:latin typeface="Calibri" panose="020F0502020204030204" pitchFamily="34" charset="0"/>
              </a:rPr>
              <a:t>Both </a:t>
            </a:r>
            <a:r>
              <a:rPr lang="en-US" sz="2400" b="1" i="0" u="none" strike="noStrike" dirty="0">
                <a:solidFill>
                  <a:srgbClr val="000000"/>
                </a:solidFill>
                <a:effectLst/>
                <a:latin typeface="Calibri" panose="020F0502020204030204" pitchFamily="34" charset="0"/>
              </a:rPr>
              <a:t>color</a:t>
            </a:r>
            <a:r>
              <a:rPr lang="en-US" sz="2400" i="0" u="none" strike="noStrike" dirty="0">
                <a:solidFill>
                  <a:srgbClr val="000000"/>
                </a:solidFill>
                <a:effectLst/>
                <a:latin typeface="Calibri" panose="020F0502020204030204" pitchFamily="34" charset="0"/>
              </a:rPr>
              <a:t> and </a:t>
            </a:r>
            <a:r>
              <a:rPr lang="en-US" sz="2400" b="1" i="0" u="none" strike="noStrike" dirty="0">
                <a:solidFill>
                  <a:srgbClr val="000000"/>
                </a:solidFill>
                <a:effectLst/>
                <a:latin typeface="Calibri" panose="020F0502020204030204" pitchFamily="34" charset="0"/>
              </a:rPr>
              <a:t>background-color</a:t>
            </a:r>
            <a:r>
              <a:rPr lang="en-US" sz="2400" i="0" u="none" strike="noStrike" dirty="0">
                <a:solidFill>
                  <a:srgbClr val="000000"/>
                </a:solidFill>
                <a:effectLst/>
                <a:latin typeface="Calibri" panose="020F0502020204030204" pitchFamily="34" charset="0"/>
              </a:rPr>
              <a:t> can accept different kinds of values, a common type that we’ve shown is using a keyword for an actual color name (red, green, yellow). Other types are HEX, RGB and HSL values. In the example you can see 4 ways to display the color red.</a:t>
            </a:r>
            <a:endParaRPr lang="en-US" sz="3600" dirty="0"/>
          </a:p>
        </p:txBody>
      </p:sp>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2"/>
          <a:srcRect/>
          <a:stretch/>
        </p:blipFill>
        <p:spPr>
          <a:xfrm>
            <a:off x="548813" y="3129094"/>
            <a:ext cx="6266784" cy="2752574"/>
          </a:xfrm>
          <a:prstGeom prst="rect">
            <a:avLst/>
          </a:prstGeom>
        </p:spPr>
      </p:pic>
    </p:spTree>
    <p:extLst>
      <p:ext uri="{BB962C8B-B14F-4D97-AF65-F5344CB8AC3E}">
        <p14:creationId xmlns:p14="http://schemas.microsoft.com/office/powerpoint/2010/main" val="3036101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Font-family</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788832"/>
            <a:ext cx="4571530" cy="2862322"/>
          </a:xfrm>
          <a:prstGeom prst="rect">
            <a:avLst/>
          </a:prstGeom>
          <a:noFill/>
        </p:spPr>
        <p:txBody>
          <a:bodyPr wrap="square" rtlCol="0">
            <a:spAutoFit/>
          </a:bodyPr>
          <a:lstStyle/>
          <a:p>
            <a:r>
              <a:rPr lang="en-US" sz="2000" b="1" i="0" u="none" strike="noStrike" dirty="0">
                <a:solidFill>
                  <a:srgbClr val="000000"/>
                </a:solidFill>
                <a:effectLst/>
                <a:latin typeface="Calibri" panose="020F0502020204030204" pitchFamily="34" charset="0"/>
              </a:rPr>
              <a:t>font-family</a:t>
            </a:r>
            <a:r>
              <a:rPr lang="en-US" sz="2000" b="0" i="0" u="none" strike="noStrike" dirty="0">
                <a:solidFill>
                  <a:srgbClr val="000000"/>
                </a:solidFill>
                <a:effectLst/>
                <a:latin typeface="Calibri" panose="020F0502020204030204" pitchFamily="34" charset="0"/>
              </a:rPr>
              <a:t> property can be a single value or a comma-separated list of values that determine what font an element uses. Each font will fall into one of two categories, either a “font family name” like "Times New Roman" (we use quotes due to the whitespace between words) or a “generic family name” like sans-serif (generic family names never use quotes).</a:t>
            </a:r>
            <a:endParaRPr lang="en-US" sz="3200" dirty="0"/>
          </a:p>
        </p:txBody>
      </p:sp>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2"/>
          <a:srcRect/>
          <a:stretch/>
        </p:blipFill>
        <p:spPr>
          <a:xfrm>
            <a:off x="548813" y="2894172"/>
            <a:ext cx="6266784" cy="1331101"/>
          </a:xfrm>
          <a:prstGeom prst="rect">
            <a:avLst/>
          </a:prstGeom>
        </p:spPr>
      </p:pic>
      <p:pic>
        <p:nvPicPr>
          <p:cNvPr id="3" name="Picture 2">
            <a:extLst>
              <a:ext uri="{FF2B5EF4-FFF2-40B4-BE49-F238E27FC236}">
                <a16:creationId xmlns:a16="http://schemas.microsoft.com/office/drawing/2014/main" id="{92EE4422-8289-9A54-FBCA-57C5EC88E6AF}"/>
              </a:ext>
            </a:extLst>
          </p:cNvPr>
          <p:cNvPicPr>
            <a:picLocks noChangeAspect="1"/>
          </p:cNvPicPr>
          <p:nvPr/>
        </p:nvPicPr>
        <p:blipFill>
          <a:blip r:embed="rId3"/>
          <a:srcRect/>
          <a:stretch/>
        </p:blipFill>
        <p:spPr>
          <a:xfrm>
            <a:off x="1107363" y="4677048"/>
            <a:ext cx="5149684" cy="641572"/>
          </a:xfrm>
          <a:prstGeom prst="rect">
            <a:avLst/>
          </a:prstGeom>
        </p:spPr>
      </p:pic>
    </p:spTree>
    <p:extLst>
      <p:ext uri="{BB962C8B-B14F-4D97-AF65-F5344CB8AC3E}">
        <p14:creationId xmlns:p14="http://schemas.microsoft.com/office/powerpoint/2010/main" val="922615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Font-family</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788832"/>
            <a:ext cx="4571530" cy="2862322"/>
          </a:xfrm>
          <a:prstGeom prst="rect">
            <a:avLst/>
          </a:prstGeom>
          <a:noFill/>
        </p:spPr>
        <p:txBody>
          <a:bodyPr wrap="square" rtlCol="0">
            <a:spAutoFit/>
          </a:bodyPr>
          <a:lstStyle/>
          <a:p>
            <a:r>
              <a:rPr lang="en-US" sz="2000" i="0" u="none" strike="noStrike" dirty="0">
                <a:solidFill>
                  <a:srgbClr val="000000"/>
                </a:solidFill>
                <a:effectLst/>
                <a:latin typeface="Calibri" panose="020F0502020204030204" pitchFamily="34" charset="0"/>
              </a:rPr>
              <a:t>If a browser cannot find or does not support the first font in the list, it will try to use the next one, and the next one until it finds a specified font that it can support. This is why it’s good practice to include a list of fonts rather than just one font, starting with the font you want to be used most, and ending with a generic font in case all previous fail.</a:t>
            </a:r>
            <a:endParaRPr lang="en-US" sz="3200" dirty="0"/>
          </a:p>
        </p:txBody>
      </p:sp>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2"/>
          <a:srcRect/>
          <a:stretch/>
        </p:blipFill>
        <p:spPr>
          <a:xfrm>
            <a:off x="548813" y="2940096"/>
            <a:ext cx="6266784" cy="1239252"/>
          </a:xfrm>
          <a:prstGeom prst="rect">
            <a:avLst/>
          </a:prstGeom>
        </p:spPr>
      </p:pic>
      <p:pic>
        <p:nvPicPr>
          <p:cNvPr id="3" name="Picture 2">
            <a:extLst>
              <a:ext uri="{FF2B5EF4-FFF2-40B4-BE49-F238E27FC236}">
                <a16:creationId xmlns:a16="http://schemas.microsoft.com/office/drawing/2014/main" id="{92EE4422-8289-9A54-FBCA-57C5EC88E6AF}"/>
              </a:ext>
            </a:extLst>
          </p:cNvPr>
          <p:cNvPicPr>
            <a:picLocks noChangeAspect="1"/>
          </p:cNvPicPr>
          <p:nvPr/>
        </p:nvPicPr>
        <p:blipFill>
          <a:blip r:embed="rId3"/>
          <a:srcRect/>
          <a:stretch/>
        </p:blipFill>
        <p:spPr>
          <a:xfrm>
            <a:off x="1047500" y="4683763"/>
            <a:ext cx="5269410" cy="628142"/>
          </a:xfrm>
          <a:prstGeom prst="rect">
            <a:avLst/>
          </a:prstGeom>
        </p:spPr>
      </p:pic>
    </p:spTree>
    <p:extLst>
      <p:ext uri="{BB962C8B-B14F-4D97-AF65-F5344CB8AC3E}">
        <p14:creationId xmlns:p14="http://schemas.microsoft.com/office/powerpoint/2010/main" val="2466238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Font-size</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788832"/>
            <a:ext cx="4571530" cy="3108543"/>
          </a:xfrm>
          <a:prstGeom prst="rect">
            <a:avLst/>
          </a:prstGeom>
          <a:noFill/>
        </p:spPr>
        <p:txBody>
          <a:bodyPr wrap="square" rtlCol="0">
            <a:spAutoFit/>
          </a:bodyPr>
          <a:lstStyle/>
          <a:p>
            <a:r>
              <a:rPr lang="en-US" sz="2800" i="0" u="none" strike="noStrike" dirty="0">
                <a:solidFill>
                  <a:srgbClr val="000000"/>
                </a:solidFill>
                <a:effectLst/>
                <a:latin typeface="Calibri" panose="020F0502020204030204" pitchFamily="34" charset="0"/>
              </a:rPr>
              <a:t>font-size property affects the size of the font. When setting the value to this property, there should be no whitespace between the amount and the unit (16px instead of 16 </a:t>
            </a:r>
            <a:r>
              <a:rPr lang="en-US" sz="2800" i="0" u="none" strike="noStrike" dirty="0" err="1">
                <a:solidFill>
                  <a:srgbClr val="000000"/>
                </a:solidFill>
                <a:effectLst/>
                <a:latin typeface="Calibri" panose="020F0502020204030204" pitchFamily="34" charset="0"/>
              </a:rPr>
              <a:t>px</a:t>
            </a:r>
            <a:r>
              <a:rPr lang="en-US" sz="2800" i="0" u="none" strike="noStrike" dirty="0">
                <a:solidFill>
                  <a:srgbClr val="000000"/>
                </a:solidFill>
                <a:effectLst/>
                <a:latin typeface="Calibri" panose="020F0502020204030204" pitchFamily="34" charset="0"/>
              </a:rPr>
              <a:t>).</a:t>
            </a:r>
            <a:endParaRPr lang="en-US" sz="4000" dirty="0"/>
          </a:p>
        </p:txBody>
      </p:sp>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2"/>
          <a:srcRect/>
          <a:stretch/>
        </p:blipFill>
        <p:spPr>
          <a:xfrm>
            <a:off x="548813" y="2597733"/>
            <a:ext cx="3489855" cy="499873"/>
          </a:xfrm>
          <a:prstGeom prst="rect">
            <a:avLst/>
          </a:prstGeom>
        </p:spPr>
      </p:pic>
      <p:pic>
        <p:nvPicPr>
          <p:cNvPr id="3" name="Picture 2">
            <a:extLst>
              <a:ext uri="{FF2B5EF4-FFF2-40B4-BE49-F238E27FC236}">
                <a16:creationId xmlns:a16="http://schemas.microsoft.com/office/drawing/2014/main" id="{92EE4422-8289-9A54-FBCA-57C5EC88E6AF}"/>
              </a:ext>
            </a:extLst>
          </p:cNvPr>
          <p:cNvPicPr>
            <a:picLocks noChangeAspect="1"/>
          </p:cNvPicPr>
          <p:nvPr/>
        </p:nvPicPr>
        <p:blipFill>
          <a:blip r:embed="rId3"/>
          <a:srcRect/>
          <a:stretch/>
        </p:blipFill>
        <p:spPr>
          <a:xfrm>
            <a:off x="4475117" y="2538896"/>
            <a:ext cx="1524201" cy="499872"/>
          </a:xfrm>
          <a:prstGeom prst="rect">
            <a:avLst/>
          </a:prstGeom>
        </p:spPr>
      </p:pic>
      <p:pic>
        <p:nvPicPr>
          <p:cNvPr id="6" name="Picture 5">
            <a:extLst>
              <a:ext uri="{FF2B5EF4-FFF2-40B4-BE49-F238E27FC236}">
                <a16:creationId xmlns:a16="http://schemas.microsoft.com/office/drawing/2014/main" id="{8C000358-2235-ACF1-A009-4F94BFE47BC3}"/>
              </a:ext>
            </a:extLst>
          </p:cNvPr>
          <p:cNvPicPr>
            <a:picLocks noChangeAspect="1"/>
          </p:cNvPicPr>
          <p:nvPr/>
        </p:nvPicPr>
        <p:blipFill>
          <a:blip r:embed="rId4"/>
          <a:srcRect/>
          <a:stretch/>
        </p:blipFill>
        <p:spPr>
          <a:xfrm>
            <a:off x="548813" y="3169751"/>
            <a:ext cx="3489854" cy="2155176"/>
          </a:xfrm>
          <a:prstGeom prst="rect">
            <a:avLst/>
          </a:prstGeom>
        </p:spPr>
      </p:pic>
      <p:pic>
        <p:nvPicPr>
          <p:cNvPr id="8" name="Picture 7">
            <a:extLst>
              <a:ext uri="{FF2B5EF4-FFF2-40B4-BE49-F238E27FC236}">
                <a16:creationId xmlns:a16="http://schemas.microsoft.com/office/drawing/2014/main" id="{FCD8DAF7-8083-A9ED-D11B-C7BC96317BDF}"/>
              </a:ext>
            </a:extLst>
          </p:cNvPr>
          <p:cNvPicPr>
            <a:picLocks noChangeAspect="1"/>
          </p:cNvPicPr>
          <p:nvPr/>
        </p:nvPicPr>
        <p:blipFill>
          <a:blip r:embed="rId5"/>
          <a:srcRect/>
          <a:stretch/>
        </p:blipFill>
        <p:spPr>
          <a:xfrm>
            <a:off x="4475117" y="3038768"/>
            <a:ext cx="2245453" cy="605198"/>
          </a:xfrm>
          <a:prstGeom prst="rect">
            <a:avLst/>
          </a:prstGeom>
        </p:spPr>
      </p:pic>
    </p:spTree>
    <p:extLst>
      <p:ext uri="{BB962C8B-B14F-4D97-AF65-F5344CB8AC3E}">
        <p14:creationId xmlns:p14="http://schemas.microsoft.com/office/powerpoint/2010/main" val="3735844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Font-weight</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788832"/>
            <a:ext cx="4571530" cy="3108543"/>
          </a:xfrm>
          <a:prstGeom prst="rect">
            <a:avLst/>
          </a:prstGeom>
          <a:noFill/>
        </p:spPr>
        <p:txBody>
          <a:bodyPr wrap="square" rtlCol="0">
            <a:spAutoFit/>
          </a:bodyPr>
          <a:lstStyle/>
          <a:p>
            <a:r>
              <a:rPr lang="en-US" sz="2800" i="0" u="none" strike="noStrike" dirty="0">
                <a:solidFill>
                  <a:srgbClr val="000000"/>
                </a:solidFill>
                <a:effectLst/>
                <a:latin typeface="Calibri" panose="020F0502020204030204" pitchFamily="34" charset="0"/>
              </a:rPr>
              <a:t>font-weight property affects the boldness of text if the fonts support the specified weight. Its value can be a keyword (</a:t>
            </a:r>
            <a:r>
              <a:rPr lang="en-US" sz="2800" b="1" i="0" u="none" strike="noStrike" dirty="0">
                <a:solidFill>
                  <a:srgbClr val="000000"/>
                </a:solidFill>
                <a:effectLst/>
                <a:latin typeface="Calibri" panose="020F0502020204030204" pitchFamily="34" charset="0"/>
              </a:rPr>
              <a:t>thin</a:t>
            </a:r>
            <a:r>
              <a:rPr lang="en-US" sz="2800" i="0" u="none" strike="noStrike" dirty="0">
                <a:solidFill>
                  <a:srgbClr val="000000"/>
                </a:solidFill>
                <a:effectLst/>
                <a:latin typeface="Calibri" panose="020F0502020204030204" pitchFamily="34" charset="0"/>
              </a:rPr>
              <a:t>, </a:t>
            </a:r>
            <a:r>
              <a:rPr lang="en-US" sz="2800" b="1" dirty="0">
                <a:solidFill>
                  <a:srgbClr val="000000"/>
                </a:solidFill>
                <a:latin typeface="Calibri" panose="020F0502020204030204" pitchFamily="34" charset="0"/>
              </a:rPr>
              <a:t>normal</a:t>
            </a:r>
            <a:r>
              <a:rPr lang="en-US" sz="2800" dirty="0">
                <a:solidFill>
                  <a:srgbClr val="000000"/>
                </a:solidFill>
                <a:latin typeface="Calibri" panose="020F0502020204030204" pitchFamily="34" charset="0"/>
              </a:rPr>
              <a:t>, </a:t>
            </a:r>
            <a:r>
              <a:rPr lang="en-US" sz="2800" b="1" i="0" u="none" strike="noStrike" dirty="0">
                <a:solidFill>
                  <a:srgbClr val="000000"/>
                </a:solidFill>
                <a:effectLst/>
                <a:latin typeface="Calibri" panose="020F0502020204030204" pitchFamily="34" charset="0"/>
              </a:rPr>
              <a:t>bold</a:t>
            </a:r>
            <a:r>
              <a:rPr lang="en-US" sz="2800" i="0" u="none" strike="noStrike" dirty="0">
                <a:solidFill>
                  <a:srgbClr val="000000"/>
                </a:solidFill>
                <a:effectLst/>
                <a:latin typeface="Calibri" panose="020F0502020204030204" pitchFamily="34" charset="0"/>
              </a:rPr>
              <a:t>) or a number between </a:t>
            </a:r>
            <a:r>
              <a:rPr lang="en-US" sz="2800" b="1" i="0" u="none" strike="noStrike" dirty="0">
                <a:solidFill>
                  <a:srgbClr val="000000"/>
                </a:solidFill>
                <a:effectLst/>
                <a:latin typeface="Calibri" panose="020F0502020204030204" pitchFamily="34" charset="0"/>
              </a:rPr>
              <a:t>1</a:t>
            </a:r>
            <a:r>
              <a:rPr lang="en-US" sz="2800" i="0" u="none" strike="noStrike" dirty="0">
                <a:solidFill>
                  <a:srgbClr val="000000"/>
                </a:solidFill>
                <a:effectLst/>
                <a:latin typeface="Calibri" panose="020F0502020204030204" pitchFamily="34" charset="0"/>
              </a:rPr>
              <a:t> and </a:t>
            </a:r>
            <a:r>
              <a:rPr lang="en-US" sz="2800" b="1" i="0" u="none" strike="noStrike" dirty="0">
                <a:solidFill>
                  <a:srgbClr val="000000"/>
                </a:solidFill>
                <a:effectLst/>
                <a:latin typeface="Calibri" panose="020F0502020204030204" pitchFamily="34" charset="0"/>
              </a:rPr>
              <a:t>1000</a:t>
            </a:r>
            <a:r>
              <a:rPr lang="en-US" sz="2800" i="0" u="none" strike="noStrike" dirty="0">
                <a:solidFill>
                  <a:srgbClr val="000000"/>
                </a:solidFill>
                <a:effectLst/>
                <a:latin typeface="Calibri" panose="020F0502020204030204" pitchFamily="34" charset="0"/>
              </a:rPr>
              <a:t>.</a:t>
            </a:r>
            <a:endParaRPr lang="en-US" sz="4000" dirty="0"/>
          </a:p>
        </p:txBody>
      </p:sp>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2"/>
          <a:srcRect/>
          <a:stretch/>
        </p:blipFill>
        <p:spPr>
          <a:xfrm>
            <a:off x="548812" y="2580955"/>
            <a:ext cx="3628547" cy="749473"/>
          </a:xfrm>
          <a:prstGeom prst="rect">
            <a:avLst/>
          </a:prstGeom>
        </p:spPr>
      </p:pic>
      <p:pic>
        <p:nvPicPr>
          <p:cNvPr id="3" name="Picture 2">
            <a:extLst>
              <a:ext uri="{FF2B5EF4-FFF2-40B4-BE49-F238E27FC236}">
                <a16:creationId xmlns:a16="http://schemas.microsoft.com/office/drawing/2014/main" id="{92EE4422-8289-9A54-FBCA-57C5EC88E6AF}"/>
              </a:ext>
            </a:extLst>
          </p:cNvPr>
          <p:cNvPicPr>
            <a:picLocks noChangeAspect="1"/>
          </p:cNvPicPr>
          <p:nvPr/>
        </p:nvPicPr>
        <p:blipFill>
          <a:blip r:embed="rId3"/>
          <a:srcRect/>
          <a:stretch/>
        </p:blipFill>
        <p:spPr>
          <a:xfrm>
            <a:off x="4550444" y="2580955"/>
            <a:ext cx="1853121" cy="640417"/>
          </a:xfrm>
          <a:prstGeom prst="rect">
            <a:avLst/>
          </a:prstGeom>
        </p:spPr>
      </p:pic>
      <p:pic>
        <p:nvPicPr>
          <p:cNvPr id="6" name="Picture 5">
            <a:extLst>
              <a:ext uri="{FF2B5EF4-FFF2-40B4-BE49-F238E27FC236}">
                <a16:creationId xmlns:a16="http://schemas.microsoft.com/office/drawing/2014/main" id="{8C000358-2235-ACF1-A009-4F94BFE47BC3}"/>
              </a:ext>
            </a:extLst>
          </p:cNvPr>
          <p:cNvPicPr>
            <a:picLocks noChangeAspect="1"/>
          </p:cNvPicPr>
          <p:nvPr/>
        </p:nvPicPr>
        <p:blipFill>
          <a:blip r:embed="rId4"/>
          <a:srcRect/>
          <a:stretch/>
        </p:blipFill>
        <p:spPr>
          <a:xfrm>
            <a:off x="548811" y="3403832"/>
            <a:ext cx="3631089" cy="2812409"/>
          </a:xfrm>
          <a:prstGeom prst="rect">
            <a:avLst/>
          </a:prstGeom>
        </p:spPr>
      </p:pic>
      <p:pic>
        <p:nvPicPr>
          <p:cNvPr id="11" name="Picture 10">
            <a:extLst>
              <a:ext uri="{FF2B5EF4-FFF2-40B4-BE49-F238E27FC236}">
                <a16:creationId xmlns:a16="http://schemas.microsoft.com/office/drawing/2014/main" id="{CE446A51-B373-3A89-5F14-9C3A21A9E0A3}"/>
              </a:ext>
            </a:extLst>
          </p:cNvPr>
          <p:cNvPicPr>
            <a:picLocks noChangeAspect="1"/>
          </p:cNvPicPr>
          <p:nvPr/>
        </p:nvPicPr>
        <p:blipFill>
          <a:blip r:embed="rId5"/>
          <a:srcRect/>
          <a:stretch/>
        </p:blipFill>
        <p:spPr>
          <a:xfrm>
            <a:off x="4550442" y="3221372"/>
            <a:ext cx="2233492" cy="600400"/>
          </a:xfrm>
          <a:prstGeom prst="rect">
            <a:avLst/>
          </a:prstGeom>
        </p:spPr>
      </p:pic>
      <p:pic>
        <p:nvPicPr>
          <p:cNvPr id="12" name="Picture 11">
            <a:extLst>
              <a:ext uri="{FF2B5EF4-FFF2-40B4-BE49-F238E27FC236}">
                <a16:creationId xmlns:a16="http://schemas.microsoft.com/office/drawing/2014/main" id="{F01BB3B4-AE6B-45C0-EB0A-FD05B42730B8}"/>
              </a:ext>
            </a:extLst>
          </p:cNvPr>
          <p:cNvPicPr>
            <a:picLocks noChangeAspect="1"/>
          </p:cNvPicPr>
          <p:nvPr/>
        </p:nvPicPr>
        <p:blipFill>
          <a:blip r:embed="rId6"/>
          <a:srcRect/>
          <a:stretch/>
        </p:blipFill>
        <p:spPr>
          <a:xfrm>
            <a:off x="4591487" y="3829154"/>
            <a:ext cx="2120308" cy="658479"/>
          </a:xfrm>
          <a:prstGeom prst="rect">
            <a:avLst/>
          </a:prstGeom>
        </p:spPr>
      </p:pic>
    </p:spTree>
    <p:extLst>
      <p:ext uri="{BB962C8B-B14F-4D97-AF65-F5344CB8AC3E}">
        <p14:creationId xmlns:p14="http://schemas.microsoft.com/office/powerpoint/2010/main" val="4096816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Text-align</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4476" y="2580955"/>
            <a:ext cx="4571530" cy="4134465"/>
          </a:xfrm>
          <a:prstGeom prst="rect">
            <a:avLst/>
          </a:prstGeom>
          <a:noFill/>
        </p:spPr>
        <p:txBody>
          <a:bodyPr wrap="square" rtlCol="0">
            <a:spAutoFit/>
          </a:bodyPr>
          <a:lstStyle/>
          <a:p>
            <a:r>
              <a:rPr lang="en-US" b="1" i="0" u="none" strike="noStrike" dirty="0">
                <a:solidFill>
                  <a:srgbClr val="000000"/>
                </a:solidFill>
                <a:effectLst/>
                <a:latin typeface="Calibri" panose="020F0502020204030204" pitchFamily="34" charset="0"/>
              </a:rPr>
              <a:t>text-align</a:t>
            </a:r>
            <a:r>
              <a:rPr lang="en-US" b="0" i="0" u="none" strike="noStrike" dirty="0">
                <a:solidFill>
                  <a:srgbClr val="000000"/>
                </a:solidFill>
                <a:effectLst/>
                <a:latin typeface="Calibri" panose="020F0502020204030204" pitchFamily="34" charset="0"/>
              </a:rPr>
              <a:t> property will align text horizontally within an element, and it’s value is one of the following common keywords:</a:t>
            </a:r>
          </a:p>
          <a:p>
            <a:endParaRPr lang="en-US" b="0" i="0" u="none" strike="noStrike" dirty="0">
              <a:solidFill>
                <a:srgbClr val="000000"/>
              </a:solidFill>
              <a:effectLst/>
              <a:latin typeface="Calibri" panose="020F0502020204030204" pitchFamily="34" charset="0"/>
            </a:endParaRP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 </a:t>
            </a:r>
            <a:r>
              <a:rPr lang="en-US" b="1" i="0" u="none" strike="noStrike" dirty="0">
                <a:solidFill>
                  <a:srgbClr val="000000"/>
                </a:solidFill>
                <a:effectLst/>
                <a:latin typeface="Calibri" panose="020F0502020204030204" pitchFamily="34" charset="0"/>
              </a:rPr>
              <a:t>left</a:t>
            </a:r>
            <a:r>
              <a:rPr lang="en-US" b="0" i="0" u="none" strike="noStrike" dirty="0">
                <a:solidFill>
                  <a:srgbClr val="000000"/>
                </a:solidFill>
                <a:effectLst/>
                <a:latin typeface="Calibri" panose="020F0502020204030204" pitchFamily="34" charset="0"/>
              </a:rPr>
              <a:t> (default value, content aligns along the left side)</a:t>
            </a: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 </a:t>
            </a:r>
            <a:r>
              <a:rPr lang="en-US" b="1" i="0" u="none" strike="noStrike" dirty="0">
                <a:solidFill>
                  <a:srgbClr val="000000"/>
                </a:solidFill>
                <a:effectLst/>
                <a:latin typeface="Calibri" panose="020F0502020204030204" pitchFamily="34" charset="0"/>
              </a:rPr>
              <a:t>right</a:t>
            </a:r>
            <a:r>
              <a:rPr lang="en-US" b="0" i="0" u="none" strike="noStrike" dirty="0">
                <a:solidFill>
                  <a:srgbClr val="000000"/>
                </a:solidFill>
                <a:effectLst/>
                <a:latin typeface="Calibri" panose="020F0502020204030204" pitchFamily="34" charset="0"/>
              </a:rPr>
              <a:t> (content aligns along the right side)</a:t>
            </a:r>
          </a:p>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 </a:t>
            </a:r>
            <a:r>
              <a:rPr lang="en-US" b="1" i="0" u="none" strike="noStrike" dirty="0">
                <a:solidFill>
                  <a:srgbClr val="000000"/>
                </a:solidFill>
                <a:effectLst/>
                <a:latin typeface="Calibri" panose="020F0502020204030204" pitchFamily="34" charset="0"/>
              </a:rPr>
              <a:t>center</a:t>
            </a:r>
            <a:r>
              <a:rPr lang="en-US" b="0" i="0" u="none" strike="noStrike" dirty="0">
                <a:solidFill>
                  <a:srgbClr val="000000"/>
                </a:solidFill>
                <a:effectLst/>
                <a:latin typeface="Calibri" panose="020F0502020204030204" pitchFamily="34" charset="0"/>
              </a:rPr>
              <a:t> (content aligns in the center, whitespace should be equal on left and right side)</a:t>
            </a:r>
          </a:p>
          <a:p>
            <a:pPr rtl="0" fontAlgn="base">
              <a:spcBef>
                <a:spcPts val="0"/>
              </a:spcBef>
              <a:spcAft>
                <a:spcPts val="80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 </a:t>
            </a:r>
            <a:r>
              <a:rPr lang="en-US" b="1" i="0" u="none" strike="noStrike" dirty="0">
                <a:solidFill>
                  <a:srgbClr val="000000"/>
                </a:solidFill>
                <a:effectLst/>
                <a:latin typeface="Calibri" panose="020F0502020204030204" pitchFamily="34" charset="0"/>
              </a:rPr>
              <a:t>justify</a:t>
            </a:r>
            <a:r>
              <a:rPr lang="en-US" b="0" i="0" u="none" strike="noStrike" dirty="0">
                <a:solidFill>
                  <a:srgbClr val="000000"/>
                </a:solidFill>
                <a:effectLst/>
                <a:latin typeface="Calibri" panose="020F0502020204030204" pitchFamily="34" charset="0"/>
              </a:rPr>
              <a:t> (distribute your text evenly between the edges)</a:t>
            </a:r>
          </a:p>
          <a:p>
            <a:pPr rtl="0" fontAlgn="base">
              <a:spcBef>
                <a:spcPts val="0"/>
              </a:spcBef>
              <a:spcAft>
                <a:spcPts val="80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 inherit</a:t>
            </a:r>
            <a:r>
              <a:rPr lang="en-US" sz="1800" b="0" i="0" u="none" strike="noStrike" dirty="0">
                <a:solidFill>
                  <a:srgbClr val="000000"/>
                </a:solidFill>
                <a:effectLst/>
                <a:latin typeface="Calibri" panose="020F0502020204030204" pitchFamily="34" charset="0"/>
              </a:rPr>
              <a:t> (its value will be whatever its parent elements is)</a:t>
            </a:r>
            <a:endParaRPr lang="en-US" sz="4000" dirty="0"/>
          </a:p>
        </p:txBody>
      </p:sp>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2"/>
          <a:srcRect/>
          <a:stretch/>
        </p:blipFill>
        <p:spPr>
          <a:xfrm>
            <a:off x="707122" y="2335344"/>
            <a:ext cx="1652320" cy="1772056"/>
          </a:xfrm>
          <a:prstGeom prst="rect">
            <a:avLst/>
          </a:prstGeom>
        </p:spPr>
      </p:pic>
      <p:pic>
        <p:nvPicPr>
          <p:cNvPr id="3" name="Picture 2">
            <a:extLst>
              <a:ext uri="{FF2B5EF4-FFF2-40B4-BE49-F238E27FC236}">
                <a16:creationId xmlns:a16="http://schemas.microsoft.com/office/drawing/2014/main" id="{92EE4422-8289-9A54-FBCA-57C5EC88E6AF}"/>
              </a:ext>
            </a:extLst>
          </p:cNvPr>
          <p:cNvPicPr>
            <a:picLocks noChangeAspect="1"/>
          </p:cNvPicPr>
          <p:nvPr/>
        </p:nvPicPr>
        <p:blipFill>
          <a:blip r:embed="rId3"/>
          <a:srcRect/>
          <a:stretch/>
        </p:blipFill>
        <p:spPr>
          <a:xfrm>
            <a:off x="4166603" y="3021943"/>
            <a:ext cx="2518710" cy="2229762"/>
          </a:xfrm>
          <a:prstGeom prst="rect">
            <a:avLst/>
          </a:prstGeom>
        </p:spPr>
      </p:pic>
      <p:pic>
        <p:nvPicPr>
          <p:cNvPr id="6" name="Picture 5">
            <a:extLst>
              <a:ext uri="{FF2B5EF4-FFF2-40B4-BE49-F238E27FC236}">
                <a16:creationId xmlns:a16="http://schemas.microsoft.com/office/drawing/2014/main" id="{8C000358-2235-ACF1-A009-4F94BFE47BC3}"/>
              </a:ext>
            </a:extLst>
          </p:cNvPr>
          <p:cNvPicPr>
            <a:picLocks noChangeAspect="1"/>
          </p:cNvPicPr>
          <p:nvPr/>
        </p:nvPicPr>
        <p:blipFill>
          <a:blip r:embed="rId4"/>
          <a:srcRect/>
          <a:stretch/>
        </p:blipFill>
        <p:spPr>
          <a:xfrm>
            <a:off x="707123" y="4161334"/>
            <a:ext cx="2990318" cy="2180743"/>
          </a:xfrm>
          <a:prstGeom prst="rect">
            <a:avLst/>
          </a:prstGeom>
        </p:spPr>
      </p:pic>
    </p:spTree>
    <p:extLst>
      <p:ext uri="{BB962C8B-B14F-4D97-AF65-F5344CB8AC3E}">
        <p14:creationId xmlns:p14="http://schemas.microsoft.com/office/powerpoint/2010/main" val="2043516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780176"/>
            <a:ext cx="6135148" cy="933723"/>
          </a:xfrm>
        </p:spPr>
        <p:txBody>
          <a:bodyPr>
            <a:noAutofit/>
          </a:bodyPr>
          <a:lstStyle/>
          <a:p>
            <a:pPr algn="ctr"/>
            <a:r>
              <a:rPr lang="en-US" sz="2800" dirty="0">
                <a:solidFill>
                  <a:schemeClr val="accent2"/>
                </a:solidFill>
              </a:rPr>
              <a:t>Image properties</a:t>
            </a:r>
            <a:br>
              <a:rPr lang="en-US" sz="2800" dirty="0">
                <a:solidFill>
                  <a:schemeClr val="accent2"/>
                </a:solidFill>
              </a:rPr>
            </a:br>
            <a:r>
              <a:rPr lang="en-US" sz="2800" dirty="0">
                <a:solidFill>
                  <a:schemeClr val="accent2"/>
                </a:solidFill>
              </a:rPr>
              <a:t>height &amp; width</a:t>
            </a:r>
          </a:p>
        </p:txBody>
      </p:sp>
      <p:sp>
        <p:nvSpPr>
          <p:cNvPr id="7" name="TextBox 6">
            <a:extLst>
              <a:ext uri="{FF2B5EF4-FFF2-40B4-BE49-F238E27FC236}">
                <a16:creationId xmlns:a16="http://schemas.microsoft.com/office/drawing/2014/main" id="{ED807041-7603-F93D-B2E6-2D8CCB7CDF99}"/>
              </a:ext>
            </a:extLst>
          </p:cNvPr>
          <p:cNvSpPr txBox="1"/>
          <p:nvPr/>
        </p:nvSpPr>
        <p:spPr>
          <a:xfrm>
            <a:off x="620785" y="2644193"/>
            <a:ext cx="11105221" cy="1015663"/>
          </a:xfrm>
          <a:prstGeom prst="rect">
            <a:avLst/>
          </a:prstGeom>
          <a:noFill/>
        </p:spPr>
        <p:txBody>
          <a:bodyPr wrap="square" rtlCol="0">
            <a:spAutoFit/>
          </a:bodyPr>
          <a:lstStyle/>
          <a:p>
            <a:r>
              <a:rPr lang="en-US" sz="2000" b="0" i="0" u="none" strike="noStrike" dirty="0">
                <a:solidFill>
                  <a:srgbClr val="000000"/>
                </a:solidFill>
                <a:effectLst/>
                <a:latin typeface="Calibri" panose="020F0502020204030204" pitchFamily="34" charset="0"/>
              </a:rPr>
              <a:t>	By default, an </a:t>
            </a:r>
            <a:r>
              <a:rPr lang="en-US" sz="2000" b="1" i="0" u="none" strike="noStrike" dirty="0">
                <a:solidFill>
                  <a:srgbClr val="000000"/>
                </a:solidFill>
                <a:effectLst/>
                <a:latin typeface="Calibri" panose="020F0502020204030204" pitchFamily="34" charset="0"/>
              </a:rPr>
              <a:t>&lt;img&gt; </a:t>
            </a:r>
            <a:r>
              <a:rPr lang="en-US" sz="2000" b="0" i="0" u="none" strike="noStrike" dirty="0">
                <a:solidFill>
                  <a:srgbClr val="000000"/>
                </a:solidFill>
                <a:effectLst/>
                <a:latin typeface="Calibri" panose="020F0502020204030204" pitchFamily="34" charset="0"/>
              </a:rPr>
              <a:t>element's width and height values will be the same as the actual image file’s width and height. If you wanted to adjust the size of the image without causing it to lose its proportions, you would use a value of “auto” for the height property and adjust the width value.</a:t>
            </a:r>
            <a:endParaRPr lang="en-US" sz="4400" dirty="0"/>
          </a:p>
        </p:txBody>
      </p:sp>
      <p:sp>
        <p:nvSpPr>
          <p:cNvPr id="8" name="TextBox 7">
            <a:extLst>
              <a:ext uri="{FF2B5EF4-FFF2-40B4-BE49-F238E27FC236}">
                <a16:creationId xmlns:a16="http://schemas.microsoft.com/office/drawing/2014/main" id="{904C08AE-0CAE-ACE7-5871-12780520BB78}"/>
              </a:ext>
            </a:extLst>
          </p:cNvPr>
          <p:cNvSpPr txBox="1"/>
          <p:nvPr/>
        </p:nvSpPr>
        <p:spPr>
          <a:xfrm>
            <a:off x="620785" y="4138832"/>
            <a:ext cx="11105221" cy="1938992"/>
          </a:xfrm>
          <a:prstGeom prst="rect">
            <a:avLst/>
          </a:prstGeom>
          <a:noFill/>
        </p:spPr>
        <p:txBody>
          <a:bodyPr wrap="square" rtlCol="0">
            <a:spAutoFit/>
          </a:bodyPr>
          <a:lstStyle/>
          <a:p>
            <a:pPr indent="457200" rtl="0">
              <a:spcBef>
                <a:spcPts val="0"/>
              </a:spcBef>
              <a:spcAft>
                <a:spcPts val="800"/>
              </a:spcAft>
            </a:pPr>
            <a:r>
              <a:rPr lang="en-US" sz="2000" b="0" i="0" u="none" strike="noStrike" dirty="0">
                <a:solidFill>
                  <a:srgbClr val="000000"/>
                </a:solidFill>
                <a:effectLst/>
                <a:latin typeface="Calibri" panose="020F0502020204030204" pitchFamily="34" charset="0"/>
              </a:rPr>
              <a:t>It’s best to include both of these properties for </a:t>
            </a:r>
            <a:r>
              <a:rPr lang="en-US" sz="2000" b="1" i="0" u="none" strike="noStrike" dirty="0">
                <a:solidFill>
                  <a:srgbClr val="000000"/>
                </a:solidFill>
                <a:effectLst/>
                <a:latin typeface="Calibri" panose="020F0502020204030204" pitchFamily="34" charset="0"/>
              </a:rPr>
              <a:t>&lt;img&gt;</a:t>
            </a:r>
            <a:r>
              <a:rPr lang="en-US" sz="2000" b="0" i="0" u="none" strike="noStrike" dirty="0">
                <a:solidFill>
                  <a:srgbClr val="000000"/>
                </a:solidFill>
                <a:effectLst/>
                <a:latin typeface="Calibri" panose="020F0502020204030204" pitchFamily="34" charset="0"/>
              </a:rPr>
              <a:t> elements, even if you don’t plan on adjusting the values from the image file’s original ones. When these values aren’t included, if an image takes longer to load than the rest of the page contents, the image won’t take up any space on the page at first, but will suddenly cause a drastic shift of the other page contents once it does load in. Explicitly stating a height and width prevents this from happening, as space will be ‘</a:t>
            </a:r>
            <a:r>
              <a:rPr lang="en-US" sz="2000" b="0" i="1" u="none" strike="noStrike" dirty="0">
                <a:solidFill>
                  <a:srgbClr val="000000"/>
                </a:solidFill>
                <a:effectLst/>
                <a:latin typeface="Calibri" panose="020F0502020204030204" pitchFamily="34" charset="0"/>
              </a:rPr>
              <a:t>reserved’</a:t>
            </a:r>
            <a:r>
              <a:rPr lang="en-US" sz="2000" b="0" i="0" u="none" strike="noStrike" dirty="0">
                <a:solidFill>
                  <a:srgbClr val="000000"/>
                </a:solidFill>
                <a:effectLst/>
                <a:latin typeface="Calibri" panose="020F0502020204030204" pitchFamily="34" charset="0"/>
              </a:rPr>
              <a:t> on the page and will just appear as a blank space until the image loads.</a:t>
            </a:r>
            <a:endParaRPr lang="en-US" sz="2000" b="0" dirty="0">
              <a:effectLst/>
            </a:endParaRPr>
          </a:p>
        </p:txBody>
      </p:sp>
    </p:spTree>
    <p:extLst>
      <p:ext uri="{BB962C8B-B14F-4D97-AF65-F5344CB8AC3E}">
        <p14:creationId xmlns:p14="http://schemas.microsoft.com/office/powerpoint/2010/main" val="2509453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820433"/>
            <a:ext cx="6135148" cy="891778"/>
          </a:xfrm>
        </p:spPr>
        <p:txBody>
          <a:bodyPr>
            <a:noAutofit/>
          </a:bodyPr>
          <a:lstStyle/>
          <a:p>
            <a:pPr algn="ctr"/>
            <a:r>
              <a:rPr lang="en-US" sz="2800" dirty="0">
                <a:solidFill>
                  <a:schemeClr val="accent2"/>
                </a:solidFill>
              </a:rPr>
              <a:t>Image properties</a:t>
            </a:r>
            <a:br>
              <a:rPr lang="en-US" sz="2800" dirty="0">
                <a:solidFill>
                  <a:schemeClr val="accent2"/>
                </a:solidFill>
              </a:rPr>
            </a:br>
            <a:r>
              <a:rPr lang="en-US" sz="2800" dirty="0">
                <a:solidFill>
                  <a:schemeClr val="accent2"/>
                </a:solidFill>
              </a:rPr>
              <a:t>height &amp; width</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4476" y="2589344"/>
            <a:ext cx="4571530" cy="3970318"/>
          </a:xfrm>
          <a:prstGeom prst="rect">
            <a:avLst/>
          </a:prstGeom>
          <a:noFill/>
        </p:spPr>
        <p:txBody>
          <a:bodyPr wrap="square" rtlCol="0">
            <a:spAutoFit/>
          </a:bodyPr>
          <a:lstStyle/>
          <a:p>
            <a:r>
              <a:rPr lang="en-US" sz="2800" i="0" u="none" strike="noStrike" dirty="0">
                <a:solidFill>
                  <a:srgbClr val="000000"/>
                </a:solidFill>
                <a:effectLst/>
                <a:latin typeface="Calibri" panose="020F0502020204030204" pitchFamily="34" charset="0"/>
              </a:rPr>
              <a:t>The first image (original) has no CSS applied to it, and has it’s original dimensions set </a:t>
            </a:r>
            <a:r>
              <a:rPr lang="en-US" sz="2800" i="1" u="none" strike="noStrike" dirty="0">
                <a:solidFill>
                  <a:srgbClr val="000000"/>
                </a:solidFill>
                <a:effectLst/>
                <a:latin typeface="Calibri" panose="020F0502020204030204" pitchFamily="34" charset="0"/>
              </a:rPr>
              <a:t>(500px by 250px)</a:t>
            </a:r>
            <a:r>
              <a:rPr lang="en-US" sz="2800" i="0" u="none" strike="noStrike" dirty="0">
                <a:solidFill>
                  <a:srgbClr val="000000"/>
                </a:solidFill>
                <a:effectLst/>
                <a:latin typeface="Calibri" panose="020F0502020204030204" pitchFamily="34" charset="0"/>
              </a:rPr>
              <a:t>. In the second image we have edited the width, and set its height to auto. By doing so, it scaled down proportionally, meaning its height is now 125px.</a:t>
            </a:r>
            <a:endParaRPr lang="en-US" sz="5400" dirty="0"/>
          </a:p>
        </p:txBody>
      </p:sp>
      <p:pic>
        <p:nvPicPr>
          <p:cNvPr id="6" name="Picture 5">
            <a:extLst>
              <a:ext uri="{FF2B5EF4-FFF2-40B4-BE49-F238E27FC236}">
                <a16:creationId xmlns:a16="http://schemas.microsoft.com/office/drawing/2014/main" id="{8C000358-2235-ACF1-A009-4F94BFE47BC3}"/>
              </a:ext>
            </a:extLst>
          </p:cNvPr>
          <p:cNvPicPr>
            <a:picLocks noChangeAspect="1"/>
          </p:cNvPicPr>
          <p:nvPr/>
        </p:nvPicPr>
        <p:blipFill>
          <a:blip r:embed="rId2"/>
          <a:srcRect/>
          <a:stretch/>
        </p:blipFill>
        <p:spPr>
          <a:xfrm>
            <a:off x="690345" y="2779921"/>
            <a:ext cx="2341334" cy="1624299"/>
          </a:xfrm>
          <a:prstGeom prst="rect">
            <a:avLst/>
          </a:prstGeom>
        </p:spPr>
      </p:pic>
      <p:pic>
        <p:nvPicPr>
          <p:cNvPr id="8" name="Picture 7">
            <a:extLst>
              <a:ext uri="{FF2B5EF4-FFF2-40B4-BE49-F238E27FC236}">
                <a16:creationId xmlns:a16="http://schemas.microsoft.com/office/drawing/2014/main" id="{1C252105-79E1-2A33-0347-BBFEE20D8FDB}"/>
              </a:ext>
            </a:extLst>
          </p:cNvPr>
          <p:cNvPicPr>
            <a:picLocks noChangeAspect="1"/>
          </p:cNvPicPr>
          <p:nvPr/>
        </p:nvPicPr>
        <p:blipFill>
          <a:blip r:embed="rId3"/>
          <a:stretch>
            <a:fillRect/>
          </a:stretch>
        </p:blipFill>
        <p:spPr>
          <a:xfrm>
            <a:off x="3456593" y="2779921"/>
            <a:ext cx="3170709" cy="3290358"/>
          </a:xfrm>
          <a:prstGeom prst="rect">
            <a:avLst/>
          </a:prstGeom>
        </p:spPr>
      </p:pic>
    </p:spTree>
    <p:extLst>
      <p:ext uri="{BB962C8B-B14F-4D97-AF65-F5344CB8AC3E}">
        <p14:creationId xmlns:p14="http://schemas.microsoft.com/office/powerpoint/2010/main" val="3646984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805343"/>
            <a:ext cx="6135148" cy="908556"/>
          </a:xfrm>
        </p:spPr>
        <p:txBody>
          <a:bodyPr>
            <a:noAutofit/>
          </a:bodyPr>
          <a:lstStyle/>
          <a:p>
            <a:pPr algn="ctr"/>
            <a:r>
              <a:rPr lang="en-US" sz="2800" dirty="0">
                <a:solidFill>
                  <a:schemeClr val="accent2"/>
                </a:solidFill>
              </a:rPr>
              <a:t>Image properties</a:t>
            </a:r>
            <a:br>
              <a:rPr lang="en-US" sz="2800" dirty="0">
                <a:solidFill>
                  <a:schemeClr val="accent2"/>
                </a:solidFill>
              </a:rPr>
            </a:br>
            <a:r>
              <a:rPr lang="en-US" sz="2800" dirty="0">
                <a:solidFill>
                  <a:schemeClr val="accent2"/>
                </a:solidFill>
              </a:rPr>
              <a:t>border-radius</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4476" y="2589344"/>
            <a:ext cx="4571530" cy="3108543"/>
          </a:xfrm>
          <a:prstGeom prst="rect">
            <a:avLst/>
          </a:prstGeom>
          <a:noFill/>
        </p:spPr>
        <p:txBody>
          <a:bodyPr wrap="square" rtlCol="0">
            <a:spAutoFit/>
          </a:bodyPr>
          <a:lstStyle/>
          <a:p>
            <a:r>
              <a:rPr lang="en-US" sz="2800" b="0" i="0" u="none" strike="noStrike" dirty="0">
                <a:solidFill>
                  <a:srgbClr val="000000"/>
                </a:solidFill>
                <a:effectLst/>
                <a:latin typeface="Calibri" panose="020F0502020204030204" pitchFamily="34" charset="0"/>
              </a:rPr>
              <a:t>There are other fun properties such as </a:t>
            </a:r>
            <a:r>
              <a:rPr lang="en-US" sz="2800" b="1" i="0" u="none" strike="noStrike" dirty="0">
                <a:solidFill>
                  <a:srgbClr val="000000"/>
                </a:solidFill>
                <a:effectLst/>
                <a:latin typeface="Calibri" panose="020F0502020204030204" pitchFamily="34" charset="0"/>
              </a:rPr>
              <a:t>border-radius </a:t>
            </a:r>
            <a:r>
              <a:rPr lang="en-US" sz="2800" b="0" i="0" u="none" strike="noStrike" dirty="0">
                <a:solidFill>
                  <a:srgbClr val="000000"/>
                </a:solidFill>
                <a:effectLst/>
                <a:latin typeface="Calibri" panose="020F0502020204030204" pitchFamily="34" charset="0"/>
              </a:rPr>
              <a:t>(it does not apply to images only) which we can use to make our image have rounded corners or be in the shape of a circle.</a:t>
            </a:r>
            <a:endParaRPr lang="en-US" sz="7200" dirty="0"/>
          </a:p>
        </p:txBody>
      </p:sp>
      <p:pic>
        <p:nvPicPr>
          <p:cNvPr id="3" name="Picture 2">
            <a:extLst>
              <a:ext uri="{FF2B5EF4-FFF2-40B4-BE49-F238E27FC236}">
                <a16:creationId xmlns:a16="http://schemas.microsoft.com/office/drawing/2014/main" id="{FA248572-2FF1-1ADA-21A0-84ECD4976435}"/>
              </a:ext>
            </a:extLst>
          </p:cNvPr>
          <p:cNvPicPr>
            <a:picLocks noChangeAspect="1"/>
          </p:cNvPicPr>
          <p:nvPr/>
        </p:nvPicPr>
        <p:blipFill>
          <a:blip r:embed="rId2"/>
          <a:srcRect/>
          <a:stretch/>
        </p:blipFill>
        <p:spPr>
          <a:xfrm>
            <a:off x="901914" y="3082516"/>
            <a:ext cx="1706068" cy="1692712"/>
          </a:xfrm>
          <a:prstGeom prst="rect">
            <a:avLst/>
          </a:prstGeom>
        </p:spPr>
      </p:pic>
      <p:pic>
        <p:nvPicPr>
          <p:cNvPr id="9" name="Picture 8">
            <a:extLst>
              <a:ext uri="{FF2B5EF4-FFF2-40B4-BE49-F238E27FC236}">
                <a16:creationId xmlns:a16="http://schemas.microsoft.com/office/drawing/2014/main" id="{8267C0C5-4CD6-18F0-1AD2-89DCCF58AA58}"/>
              </a:ext>
            </a:extLst>
          </p:cNvPr>
          <p:cNvPicPr>
            <a:picLocks noChangeAspect="1"/>
          </p:cNvPicPr>
          <p:nvPr/>
        </p:nvPicPr>
        <p:blipFill>
          <a:blip r:embed="rId3"/>
          <a:stretch>
            <a:fillRect/>
          </a:stretch>
        </p:blipFill>
        <p:spPr>
          <a:xfrm>
            <a:off x="901915" y="4931255"/>
            <a:ext cx="1706068" cy="653568"/>
          </a:xfrm>
          <a:prstGeom prst="rect">
            <a:avLst/>
          </a:prstGeom>
        </p:spPr>
      </p:pic>
      <p:pic>
        <p:nvPicPr>
          <p:cNvPr id="11" name="Picture 10">
            <a:extLst>
              <a:ext uri="{FF2B5EF4-FFF2-40B4-BE49-F238E27FC236}">
                <a16:creationId xmlns:a16="http://schemas.microsoft.com/office/drawing/2014/main" id="{29A78536-107F-ABC4-0719-AA95413A1FB1}"/>
              </a:ext>
            </a:extLst>
          </p:cNvPr>
          <p:cNvPicPr>
            <a:picLocks noChangeAspect="1"/>
          </p:cNvPicPr>
          <p:nvPr/>
        </p:nvPicPr>
        <p:blipFill>
          <a:blip r:embed="rId4"/>
          <a:stretch>
            <a:fillRect/>
          </a:stretch>
        </p:blipFill>
        <p:spPr>
          <a:xfrm>
            <a:off x="2898495" y="4931255"/>
            <a:ext cx="1706068" cy="653568"/>
          </a:xfrm>
          <a:prstGeom prst="rect">
            <a:avLst/>
          </a:prstGeom>
        </p:spPr>
      </p:pic>
      <p:pic>
        <p:nvPicPr>
          <p:cNvPr id="13" name="Picture 12">
            <a:extLst>
              <a:ext uri="{FF2B5EF4-FFF2-40B4-BE49-F238E27FC236}">
                <a16:creationId xmlns:a16="http://schemas.microsoft.com/office/drawing/2014/main" id="{EDE0C020-C5D7-045D-5CCC-4766D7269483}"/>
              </a:ext>
            </a:extLst>
          </p:cNvPr>
          <p:cNvPicPr>
            <a:picLocks noChangeAspect="1"/>
          </p:cNvPicPr>
          <p:nvPr/>
        </p:nvPicPr>
        <p:blipFill>
          <a:blip r:embed="rId5"/>
          <a:stretch>
            <a:fillRect/>
          </a:stretch>
        </p:blipFill>
        <p:spPr>
          <a:xfrm>
            <a:off x="2898495" y="3082516"/>
            <a:ext cx="1705962" cy="1692712"/>
          </a:xfrm>
          <a:prstGeom prst="rect">
            <a:avLst/>
          </a:prstGeom>
        </p:spPr>
      </p:pic>
      <p:pic>
        <p:nvPicPr>
          <p:cNvPr id="15" name="Picture 14">
            <a:extLst>
              <a:ext uri="{FF2B5EF4-FFF2-40B4-BE49-F238E27FC236}">
                <a16:creationId xmlns:a16="http://schemas.microsoft.com/office/drawing/2014/main" id="{F83ADA8E-B006-5F7A-B808-66431344C54E}"/>
              </a:ext>
            </a:extLst>
          </p:cNvPr>
          <p:cNvPicPr>
            <a:picLocks noChangeAspect="1"/>
          </p:cNvPicPr>
          <p:nvPr/>
        </p:nvPicPr>
        <p:blipFill>
          <a:blip r:embed="rId6"/>
          <a:stretch>
            <a:fillRect/>
          </a:stretch>
        </p:blipFill>
        <p:spPr>
          <a:xfrm>
            <a:off x="4895075" y="4931255"/>
            <a:ext cx="1706067" cy="653568"/>
          </a:xfrm>
          <a:prstGeom prst="rect">
            <a:avLst/>
          </a:prstGeom>
        </p:spPr>
      </p:pic>
      <p:pic>
        <p:nvPicPr>
          <p:cNvPr id="17" name="Picture 16">
            <a:extLst>
              <a:ext uri="{FF2B5EF4-FFF2-40B4-BE49-F238E27FC236}">
                <a16:creationId xmlns:a16="http://schemas.microsoft.com/office/drawing/2014/main" id="{F666C9D5-4DA7-CEBF-32FB-4A31C88F73F1}"/>
              </a:ext>
            </a:extLst>
          </p:cNvPr>
          <p:cNvPicPr>
            <a:picLocks noChangeAspect="1"/>
          </p:cNvPicPr>
          <p:nvPr/>
        </p:nvPicPr>
        <p:blipFill>
          <a:blip r:embed="rId7"/>
          <a:stretch>
            <a:fillRect/>
          </a:stretch>
        </p:blipFill>
        <p:spPr>
          <a:xfrm>
            <a:off x="4898512" y="3075816"/>
            <a:ext cx="1702630" cy="1692712"/>
          </a:xfrm>
          <a:prstGeom prst="rect">
            <a:avLst/>
          </a:prstGeom>
        </p:spPr>
      </p:pic>
    </p:spTree>
    <p:extLst>
      <p:ext uri="{BB962C8B-B14F-4D97-AF65-F5344CB8AC3E}">
        <p14:creationId xmlns:p14="http://schemas.microsoft.com/office/powerpoint/2010/main" val="2338742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The Cascade of CSS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2862322"/>
          </a:xfrm>
          <a:prstGeom prst="rect">
            <a:avLst/>
          </a:prstGeom>
          <a:noFill/>
        </p:spPr>
        <p:txBody>
          <a:bodyPr wrap="square" rtlCol="0">
            <a:spAutoFit/>
          </a:bodyPr>
          <a:lstStyle/>
          <a:p>
            <a:pPr algn="just" rtl="0">
              <a:spcBef>
                <a:spcPts val="0"/>
              </a:spcBef>
              <a:spcAft>
                <a:spcPts val="800"/>
              </a:spcAft>
            </a:pPr>
            <a:r>
              <a:rPr lang="en-US" sz="2000" b="0" i="0" u="none" strike="noStrike" dirty="0">
                <a:solidFill>
                  <a:srgbClr val="000000"/>
                </a:solidFill>
                <a:effectLst/>
                <a:latin typeface="Calibri" panose="020F0502020204030204" pitchFamily="34" charset="0"/>
              </a:rPr>
              <a:t>	The cascade is an algorithm that defines how to combine property values originating from different sources. It lies at the core of CSS, as emphasized by the name: Cascading Style Sheets. Basically, it defines which rules get applied to our HTML. By understanding these rules, you will avoid many situations in which you don’t understand why your CSS isn’t working the way you intended it to work. We will cover three factors that the cascade uses to determine which rules get applied:</a:t>
            </a:r>
          </a:p>
          <a:p>
            <a:pPr marL="800100" lvl="1" indent="-342900" algn="just">
              <a:spcAft>
                <a:spcPts val="800"/>
              </a:spcAft>
              <a:buFont typeface="+mj-lt"/>
              <a:buAutoNum type="arabicPeriod"/>
            </a:pPr>
            <a:r>
              <a:rPr lang="en-US" sz="2000" dirty="0">
                <a:solidFill>
                  <a:srgbClr val="000000"/>
                </a:solidFill>
                <a:latin typeface="Calibri" panose="020F0502020204030204" pitchFamily="34" charset="0"/>
              </a:rPr>
              <a:t>Specificity</a:t>
            </a:r>
          </a:p>
          <a:p>
            <a:pPr marL="800100" lvl="1" indent="-342900" algn="just">
              <a:spcAft>
                <a:spcPts val="800"/>
              </a:spcAft>
              <a:buFont typeface="+mj-lt"/>
              <a:buAutoNum type="arabicPeriod"/>
            </a:pPr>
            <a:r>
              <a:rPr lang="en-US" sz="2000" dirty="0">
                <a:solidFill>
                  <a:srgbClr val="000000"/>
                </a:solidFill>
                <a:latin typeface="Calibri" panose="020F0502020204030204" pitchFamily="34" charset="0"/>
              </a:rPr>
              <a:t>Inheritance</a:t>
            </a:r>
          </a:p>
          <a:p>
            <a:pPr marL="800100" lvl="1" indent="-342900" algn="just">
              <a:spcAft>
                <a:spcPts val="800"/>
              </a:spcAft>
              <a:buFont typeface="+mj-lt"/>
              <a:buAutoNum type="arabicPeriod"/>
            </a:pPr>
            <a:r>
              <a:rPr lang="en-US" sz="2000" dirty="0">
                <a:solidFill>
                  <a:srgbClr val="000000"/>
                </a:solidFill>
                <a:latin typeface="Calibri" panose="020F0502020204030204" pitchFamily="34" charset="0"/>
              </a:rPr>
              <a:t>Rule Order</a:t>
            </a:r>
            <a:endParaRPr lang="en-US" sz="2000" dirty="0"/>
          </a:p>
        </p:txBody>
      </p:sp>
    </p:spTree>
    <p:extLst>
      <p:ext uri="{BB962C8B-B14F-4D97-AF65-F5344CB8AC3E}">
        <p14:creationId xmlns:p14="http://schemas.microsoft.com/office/powerpoint/2010/main" val="2232418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Focus points: </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HTML</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3</a:t>
            </a:fld>
            <a:endParaRPr lang="en-US" dirty="0"/>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a:xfrm>
            <a:off x="6735763" y="1325184"/>
            <a:ext cx="4618037" cy="5432425"/>
          </a:xfrm>
        </p:spPr>
        <p:txBody>
          <a:bodyPr>
            <a:normAutofit/>
          </a:bodyPr>
          <a:lstStyle/>
          <a:p>
            <a:pPr marL="285750" indent="-285750">
              <a:buFont typeface="Wingdings" panose="05000000000000000000" pitchFamily="2" charset="2"/>
              <a:buChar char="Ø"/>
            </a:pPr>
            <a:r>
              <a:rPr lang="en-US" sz="2400" dirty="0"/>
              <a:t>Selectors</a:t>
            </a:r>
          </a:p>
          <a:p>
            <a:pPr marL="285750" indent="-285750">
              <a:buFont typeface="Wingdings" panose="05000000000000000000" pitchFamily="2" charset="2"/>
              <a:buChar char="Ø"/>
            </a:pPr>
            <a:r>
              <a:rPr lang="en-US" sz="2400" dirty="0"/>
              <a:t>Properties</a:t>
            </a:r>
          </a:p>
          <a:p>
            <a:pPr marL="285750" indent="-285750">
              <a:buFont typeface="Wingdings" panose="05000000000000000000" pitchFamily="2" charset="2"/>
              <a:buChar char="Ø"/>
            </a:pPr>
            <a:r>
              <a:rPr lang="en-US" sz="2400" dirty="0"/>
              <a:t>Cascade of CSS</a:t>
            </a:r>
          </a:p>
          <a:p>
            <a:pPr marL="285750" indent="-285750">
              <a:buFont typeface="Wingdings" panose="05000000000000000000" pitchFamily="2" charset="2"/>
              <a:buChar char="Ø"/>
            </a:pPr>
            <a:r>
              <a:rPr lang="en-US" sz="2400" dirty="0"/>
              <a:t>Adding CSS to HTML</a:t>
            </a:r>
          </a:p>
          <a:p>
            <a:pPr marL="285750" indent="-285750">
              <a:buFont typeface="Wingdings" panose="05000000000000000000" pitchFamily="2" charset="2"/>
              <a:buChar char="Ø"/>
            </a:pPr>
            <a:r>
              <a:rPr lang="en-US" sz="2400" dirty="0"/>
              <a:t>Box Model</a:t>
            </a:r>
          </a:p>
          <a:p>
            <a:pPr marL="285750" indent="-285750">
              <a:buFont typeface="Wingdings" panose="05000000000000000000" pitchFamily="2" charset="2"/>
              <a:buChar char="Ø"/>
            </a:pPr>
            <a:r>
              <a:rPr lang="en-US" sz="2400" dirty="0"/>
              <a:t>Display property</a:t>
            </a:r>
          </a:p>
          <a:p>
            <a:pPr marL="285750" indent="-285750">
              <a:buFont typeface="Wingdings" panose="05000000000000000000" pitchFamily="2" charset="2"/>
              <a:buChar char="Ø"/>
            </a:pPr>
            <a:r>
              <a:rPr lang="en-US" sz="2400" dirty="0"/>
              <a:t>Flexbox</a:t>
            </a:r>
          </a:p>
        </p:txBody>
      </p:sp>
    </p:spTree>
    <p:extLst>
      <p:ext uri="{BB962C8B-B14F-4D97-AF65-F5344CB8AC3E}">
        <p14:creationId xmlns:p14="http://schemas.microsoft.com/office/powerpoint/2010/main" val="2849151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Specificity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2759730"/>
          </a:xfrm>
          <a:prstGeom prst="rect">
            <a:avLst/>
          </a:prstGeom>
          <a:noFill/>
        </p:spPr>
        <p:txBody>
          <a:bodyPr wrap="square" rtlCol="0">
            <a:spAutoFit/>
          </a:bodyPr>
          <a:lstStyle/>
          <a:p>
            <a:pPr indent="457200" rtl="0">
              <a:spcBef>
                <a:spcPts val="0"/>
              </a:spcBef>
              <a:spcAft>
                <a:spcPts val="800"/>
              </a:spcAft>
            </a:pPr>
            <a:r>
              <a:rPr lang="en-US" sz="2000" b="0" i="0" u="none" strike="noStrike" dirty="0">
                <a:solidFill>
                  <a:srgbClr val="000000"/>
                </a:solidFill>
                <a:effectLst/>
                <a:latin typeface="Calibri" panose="020F0502020204030204" pitchFamily="34" charset="0"/>
              </a:rPr>
              <a:t>A CSS declaration that is more specific will take precedence over less specific ones. Inline styles, which we will go over more later on in the lesson, have the highest specificity compared to selectors, while each type of selector has its own specificity level that contributes to how specific a declaration is. </a:t>
            </a:r>
            <a:endParaRPr lang="en-US" sz="2000" b="0" dirty="0">
              <a:effectLst/>
            </a:endParaRPr>
          </a:p>
          <a:p>
            <a:pPr indent="457200" rtl="0">
              <a:spcBef>
                <a:spcPts val="0"/>
              </a:spcBef>
              <a:spcAft>
                <a:spcPts val="800"/>
              </a:spcAft>
            </a:pPr>
            <a:endParaRPr lang="en-US" sz="2000" b="0" i="0" u="none" strike="noStrike" dirty="0">
              <a:solidFill>
                <a:srgbClr val="000000"/>
              </a:solidFill>
              <a:effectLst/>
              <a:latin typeface="Calibri" panose="020F0502020204030204" pitchFamily="34" charset="0"/>
            </a:endParaRPr>
          </a:p>
          <a:p>
            <a:pPr indent="457200" rtl="0">
              <a:spcBef>
                <a:spcPts val="0"/>
              </a:spcBef>
              <a:spcAft>
                <a:spcPts val="800"/>
              </a:spcAft>
            </a:pPr>
            <a:r>
              <a:rPr lang="en-US" sz="2000" b="0" i="0" u="none" strike="noStrike" dirty="0">
                <a:solidFill>
                  <a:srgbClr val="000000"/>
                </a:solidFill>
                <a:effectLst/>
                <a:latin typeface="Calibri" panose="020F0502020204030204" pitchFamily="34" charset="0"/>
              </a:rPr>
              <a:t>Specificity will only be taken into account when an element has multiple, </a:t>
            </a:r>
            <a:r>
              <a:rPr lang="en-US" sz="2000" b="1" i="0" u="none" strike="noStrike" dirty="0">
                <a:solidFill>
                  <a:srgbClr val="000000"/>
                </a:solidFill>
                <a:effectLst/>
                <a:latin typeface="Calibri" panose="020F0502020204030204" pitchFamily="34" charset="0"/>
              </a:rPr>
              <a:t>conflicting</a:t>
            </a:r>
            <a:r>
              <a:rPr lang="en-US" sz="2000" b="0" i="0" u="none" strike="noStrike" dirty="0">
                <a:solidFill>
                  <a:srgbClr val="000000"/>
                </a:solidFill>
                <a:effectLst/>
                <a:latin typeface="Calibri" panose="020F0502020204030204" pitchFamily="34" charset="0"/>
              </a:rPr>
              <a:t> declarations targeting it. An ID selector will always beat any number of class selectors, a class selector will always beat any number of type selectors, and a type selector will always beat any number of anything less specific than it.</a:t>
            </a:r>
            <a:endParaRPr lang="en-US" sz="2000" b="0" dirty="0">
              <a:effectLst/>
            </a:endParaRPr>
          </a:p>
        </p:txBody>
      </p:sp>
    </p:spTree>
    <p:extLst>
      <p:ext uri="{BB962C8B-B14F-4D97-AF65-F5344CB8AC3E}">
        <p14:creationId xmlns:p14="http://schemas.microsoft.com/office/powerpoint/2010/main" val="1904141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Specificity</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788832"/>
            <a:ext cx="4571530" cy="2308324"/>
          </a:xfrm>
          <a:prstGeom prst="rect">
            <a:avLst/>
          </a:prstGeom>
          <a:noFill/>
        </p:spPr>
        <p:txBody>
          <a:bodyPr wrap="square" rtlCol="0">
            <a:spAutoFit/>
          </a:bodyPr>
          <a:lstStyle/>
          <a:p>
            <a:r>
              <a:rPr lang="en-US" sz="2400" b="0" i="0" u="none" strike="noStrike" dirty="0">
                <a:solidFill>
                  <a:srgbClr val="000000"/>
                </a:solidFill>
                <a:effectLst/>
                <a:latin typeface="Calibri" panose="020F0502020204030204" pitchFamily="34" charset="0"/>
              </a:rPr>
              <a:t>In the example, we see both rules using only class selectors, however, </a:t>
            </a:r>
            <a:r>
              <a:rPr lang="en-US" sz="2400" b="1" i="0" u="none" strike="noStrike" dirty="0">
                <a:solidFill>
                  <a:srgbClr val="000000"/>
                </a:solidFill>
                <a:effectLst/>
                <a:latin typeface="Calibri" panose="020F0502020204030204" pitchFamily="34" charset="0"/>
              </a:rPr>
              <a:t>rule 2 </a:t>
            </a:r>
            <a:r>
              <a:rPr lang="en-US" sz="2400" b="0" i="0" u="none" strike="noStrike" dirty="0">
                <a:solidFill>
                  <a:srgbClr val="000000"/>
                </a:solidFill>
                <a:effectLst/>
                <a:latin typeface="Calibri" panose="020F0502020204030204" pitchFamily="34" charset="0"/>
              </a:rPr>
              <a:t>is more specific because it is using </a:t>
            </a:r>
            <a:r>
              <a:rPr lang="en-US" sz="2400" b="1" i="0" u="none" strike="noStrike" dirty="0">
                <a:solidFill>
                  <a:srgbClr val="000000"/>
                </a:solidFill>
                <a:effectLst/>
                <a:latin typeface="Calibri" panose="020F0502020204030204" pitchFamily="34" charset="0"/>
              </a:rPr>
              <a:t>more</a:t>
            </a:r>
            <a:r>
              <a:rPr lang="en-US" sz="2400" b="0" i="0" u="none" strike="noStrike" dirty="0">
                <a:solidFill>
                  <a:srgbClr val="000000"/>
                </a:solidFill>
                <a:effectLst/>
                <a:latin typeface="Calibri" panose="020F0502020204030204" pitchFamily="34" charset="0"/>
              </a:rPr>
              <a:t> class selectors, so the </a:t>
            </a:r>
            <a:r>
              <a:rPr lang="en-US" sz="2400" b="1" i="0" u="none" strike="noStrike" dirty="0">
                <a:solidFill>
                  <a:srgbClr val="000000"/>
                </a:solidFill>
                <a:effectLst/>
                <a:latin typeface="Calibri" panose="020F0502020204030204" pitchFamily="34" charset="0"/>
              </a:rPr>
              <a:t>color: blue;</a:t>
            </a:r>
            <a:r>
              <a:rPr lang="en-US" sz="2400" b="0" i="0" u="none" strike="noStrike" dirty="0">
                <a:solidFill>
                  <a:srgbClr val="000000"/>
                </a:solidFill>
                <a:effectLst/>
                <a:latin typeface="Calibri" panose="020F0502020204030204" pitchFamily="34" charset="0"/>
              </a:rPr>
              <a:t> would take precedence.</a:t>
            </a:r>
            <a:endParaRPr lang="en-US" sz="6000" dirty="0"/>
          </a:p>
        </p:txBody>
      </p:sp>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2"/>
          <a:srcRect/>
          <a:stretch/>
        </p:blipFill>
        <p:spPr>
          <a:xfrm>
            <a:off x="1253494" y="2538895"/>
            <a:ext cx="3033280" cy="1411404"/>
          </a:xfrm>
          <a:prstGeom prst="rect">
            <a:avLst/>
          </a:prstGeom>
        </p:spPr>
      </p:pic>
      <p:pic>
        <p:nvPicPr>
          <p:cNvPr id="6" name="Picture 5">
            <a:extLst>
              <a:ext uri="{FF2B5EF4-FFF2-40B4-BE49-F238E27FC236}">
                <a16:creationId xmlns:a16="http://schemas.microsoft.com/office/drawing/2014/main" id="{8C000358-2235-ACF1-A009-4F94BFE47BC3}"/>
              </a:ext>
            </a:extLst>
          </p:cNvPr>
          <p:cNvPicPr>
            <a:picLocks noChangeAspect="1"/>
          </p:cNvPicPr>
          <p:nvPr/>
        </p:nvPicPr>
        <p:blipFill>
          <a:blip r:embed="rId3"/>
          <a:srcRect/>
          <a:stretch/>
        </p:blipFill>
        <p:spPr>
          <a:xfrm>
            <a:off x="1253494" y="4134484"/>
            <a:ext cx="2219548" cy="2299225"/>
          </a:xfrm>
          <a:prstGeom prst="rect">
            <a:avLst/>
          </a:prstGeom>
        </p:spPr>
      </p:pic>
    </p:spTree>
    <p:extLst>
      <p:ext uri="{BB962C8B-B14F-4D97-AF65-F5344CB8AC3E}">
        <p14:creationId xmlns:p14="http://schemas.microsoft.com/office/powerpoint/2010/main" val="3316760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Specificity</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788832"/>
            <a:ext cx="4571530" cy="1938992"/>
          </a:xfrm>
          <a:prstGeom prst="rect">
            <a:avLst/>
          </a:prstGeom>
          <a:noFill/>
        </p:spPr>
        <p:txBody>
          <a:bodyPr wrap="square" rtlCol="0">
            <a:spAutoFit/>
          </a:bodyPr>
          <a:lstStyle/>
          <a:p>
            <a:r>
              <a:rPr lang="en-US" sz="2400" b="0" i="0" u="none" strike="noStrike" dirty="0">
                <a:solidFill>
                  <a:srgbClr val="000000"/>
                </a:solidFill>
                <a:effectLst/>
                <a:latin typeface="Calibri" panose="020F0502020204030204" pitchFamily="34" charset="0"/>
              </a:rPr>
              <a:t>In the example, even though </a:t>
            </a:r>
            <a:r>
              <a:rPr lang="en-US" sz="2400" b="1" i="0" u="none" strike="noStrike" dirty="0">
                <a:solidFill>
                  <a:srgbClr val="000000"/>
                </a:solidFill>
                <a:effectLst/>
                <a:latin typeface="Calibri" panose="020F0502020204030204" pitchFamily="34" charset="0"/>
              </a:rPr>
              <a:t>rule 2</a:t>
            </a:r>
            <a:r>
              <a:rPr lang="en-US" sz="2400" b="0" i="0" u="none" strike="noStrike" dirty="0">
                <a:solidFill>
                  <a:srgbClr val="000000"/>
                </a:solidFill>
                <a:effectLst/>
                <a:latin typeface="Calibri" panose="020F0502020204030204" pitchFamily="34" charset="0"/>
              </a:rPr>
              <a:t> is using more selectors, </a:t>
            </a:r>
            <a:r>
              <a:rPr lang="en-US" sz="2400" b="1" i="0" u="none" strike="noStrike" dirty="0">
                <a:solidFill>
                  <a:srgbClr val="000000"/>
                </a:solidFill>
                <a:effectLst/>
                <a:latin typeface="Calibri" panose="020F0502020204030204" pitchFamily="34" charset="0"/>
              </a:rPr>
              <a:t>rule 1</a:t>
            </a:r>
            <a:r>
              <a:rPr lang="en-US" sz="2400" b="0" i="0" u="none" strike="noStrike" dirty="0">
                <a:solidFill>
                  <a:srgbClr val="000000"/>
                </a:solidFill>
                <a:effectLst/>
                <a:latin typeface="Calibri" panose="020F0502020204030204" pitchFamily="34" charset="0"/>
              </a:rPr>
              <a:t> is more specific because IDs are more specific than classes, so, we would see </a:t>
            </a:r>
            <a:r>
              <a:rPr lang="en-US" sz="2400" b="1" i="0" u="none" strike="noStrike" dirty="0">
                <a:solidFill>
                  <a:srgbClr val="000000"/>
                </a:solidFill>
                <a:effectLst/>
                <a:latin typeface="Calibri" panose="020F0502020204030204" pitchFamily="34" charset="0"/>
              </a:rPr>
              <a:t>color: red; </a:t>
            </a:r>
            <a:r>
              <a:rPr lang="en-US" sz="2400" b="0" i="0" u="none" strike="noStrike" dirty="0">
                <a:solidFill>
                  <a:srgbClr val="000000"/>
                </a:solidFill>
                <a:effectLst/>
                <a:latin typeface="Calibri" panose="020F0502020204030204" pitchFamily="34" charset="0"/>
              </a:rPr>
              <a:t>taking precedence.</a:t>
            </a:r>
            <a:endParaRPr lang="en-US" sz="4800" dirty="0"/>
          </a:p>
        </p:txBody>
      </p:sp>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2"/>
          <a:srcRect/>
          <a:stretch/>
        </p:blipFill>
        <p:spPr>
          <a:xfrm>
            <a:off x="1253493" y="2570246"/>
            <a:ext cx="4146281" cy="1339024"/>
          </a:xfrm>
          <a:prstGeom prst="rect">
            <a:avLst/>
          </a:prstGeom>
        </p:spPr>
      </p:pic>
      <p:pic>
        <p:nvPicPr>
          <p:cNvPr id="6" name="Picture 5">
            <a:extLst>
              <a:ext uri="{FF2B5EF4-FFF2-40B4-BE49-F238E27FC236}">
                <a16:creationId xmlns:a16="http://schemas.microsoft.com/office/drawing/2014/main" id="{8C000358-2235-ACF1-A009-4F94BFE47BC3}"/>
              </a:ext>
            </a:extLst>
          </p:cNvPr>
          <p:cNvPicPr>
            <a:picLocks noChangeAspect="1"/>
          </p:cNvPicPr>
          <p:nvPr/>
        </p:nvPicPr>
        <p:blipFill>
          <a:blip r:embed="rId3"/>
          <a:srcRect/>
          <a:stretch/>
        </p:blipFill>
        <p:spPr>
          <a:xfrm>
            <a:off x="1253493" y="4125385"/>
            <a:ext cx="2032144" cy="2299225"/>
          </a:xfrm>
          <a:prstGeom prst="rect">
            <a:avLst/>
          </a:prstGeom>
        </p:spPr>
      </p:pic>
    </p:spTree>
    <p:extLst>
      <p:ext uri="{BB962C8B-B14F-4D97-AF65-F5344CB8AC3E}">
        <p14:creationId xmlns:p14="http://schemas.microsoft.com/office/powerpoint/2010/main" val="3022768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Specificity</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788832"/>
            <a:ext cx="4571530" cy="3785652"/>
          </a:xfrm>
          <a:prstGeom prst="rect">
            <a:avLst/>
          </a:prstGeom>
          <a:noFill/>
        </p:spPr>
        <p:txBody>
          <a:bodyPr wrap="square" rtlCol="0">
            <a:spAutoFit/>
          </a:bodyPr>
          <a:lstStyle/>
          <a:p>
            <a:r>
              <a:rPr lang="en-US" sz="2400" b="0" i="0" u="none" strike="noStrike" dirty="0">
                <a:solidFill>
                  <a:srgbClr val="000000"/>
                </a:solidFill>
                <a:effectLst/>
                <a:latin typeface="Calibri" panose="020F0502020204030204" pitchFamily="34" charset="0"/>
              </a:rPr>
              <a:t>In this final example, we have both ID and class selectors in each example, so no rule is more specific in that way, but </a:t>
            </a:r>
            <a:r>
              <a:rPr lang="en-US" sz="2400" b="1" i="0" u="none" strike="noStrike" dirty="0">
                <a:solidFill>
                  <a:srgbClr val="000000"/>
                </a:solidFill>
                <a:effectLst/>
                <a:latin typeface="Calibri" panose="020F0502020204030204" pitchFamily="34" charset="0"/>
              </a:rPr>
              <a:t>rule 2</a:t>
            </a:r>
            <a:r>
              <a:rPr lang="en-US" sz="2400" b="0" i="0" u="none" strike="noStrike" dirty="0">
                <a:solidFill>
                  <a:srgbClr val="000000"/>
                </a:solidFill>
                <a:effectLst/>
                <a:latin typeface="Calibri" panose="020F0502020204030204" pitchFamily="34" charset="0"/>
              </a:rPr>
              <a:t> has more class selectors than </a:t>
            </a:r>
            <a:r>
              <a:rPr lang="en-US" sz="2400" b="1" i="0" u="none" strike="noStrike" dirty="0">
                <a:solidFill>
                  <a:srgbClr val="000000"/>
                </a:solidFill>
                <a:effectLst/>
                <a:latin typeface="Calibri" panose="020F0502020204030204" pitchFamily="34" charset="0"/>
              </a:rPr>
              <a:t>rule 1</a:t>
            </a:r>
            <a:r>
              <a:rPr lang="en-US" sz="2400" b="0" i="0" u="none" strike="noStrike" dirty="0">
                <a:solidFill>
                  <a:srgbClr val="000000"/>
                </a:solidFill>
                <a:effectLst/>
                <a:latin typeface="Calibri" panose="020F0502020204030204" pitchFamily="34" charset="0"/>
              </a:rPr>
              <a:t>, so </a:t>
            </a:r>
            <a:r>
              <a:rPr lang="en-US" sz="2400" b="1" i="0" u="none" strike="noStrike" dirty="0">
                <a:solidFill>
                  <a:srgbClr val="000000"/>
                </a:solidFill>
                <a:effectLst/>
                <a:latin typeface="Calibri" panose="020F0502020204030204" pitchFamily="34" charset="0"/>
              </a:rPr>
              <a:t>color: blue;</a:t>
            </a:r>
            <a:r>
              <a:rPr lang="en-US" sz="2400" b="0" i="0" u="none" strike="noStrike" dirty="0">
                <a:solidFill>
                  <a:srgbClr val="000000"/>
                </a:solidFill>
                <a:effectLst/>
                <a:latin typeface="Calibri" panose="020F0502020204030204" pitchFamily="34" charset="0"/>
              </a:rPr>
              <a:t> would take precedence. Regardless, the </a:t>
            </a:r>
            <a:r>
              <a:rPr lang="en-US" sz="2400" b="1" i="0" u="none" strike="noStrike" dirty="0">
                <a:solidFill>
                  <a:srgbClr val="000000"/>
                </a:solidFill>
                <a:effectLst/>
                <a:latin typeface="Calibri" panose="020F0502020204030204" pitchFamily="34" charset="0"/>
              </a:rPr>
              <a:t>background-color: green; </a:t>
            </a:r>
            <a:r>
              <a:rPr lang="en-US" sz="2400" b="0" i="0" u="none" strike="noStrike" dirty="0">
                <a:solidFill>
                  <a:srgbClr val="000000"/>
                </a:solidFill>
                <a:effectLst/>
                <a:latin typeface="Calibri" panose="020F0502020204030204" pitchFamily="34" charset="0"/>
              </a:rPr>
              <a:t>of rule 1 would still apply as it does not conflict with any other declaration.</a:t>
            </a:r>
            <a:endParaRPr lang="en-US" sz="6000" dirty="0"/>
          </a:p>
        </p:txBody>
      </p:sp>
      <p:pic>
        <p:nvPicPr>
          <p:cNvPr id="5" name="Picture 4">
            <a:extLst>
              <a:ext uri="{FF2B5EF4-FFF2-40B4-BE49-F238E27FC236}">
                <a16:creationId xmlns:a16="http://schemas.microsoft.com/office/drawing/2014/main" id="{69BF6959-12F0-C662-7248-8707B9C3FCB4}"/>
              </a:ext>
            </a:extLst>
          </p:cNvPr>
          <p:cNvPicPr>
            <a:picLocks noChangeAspect="1"/>
          </p:cNvPicPr>
          <p:nvPr/>
        </p:nvPicPr>
        <p:blipFill>
          <a:blip r:embed="rId2"/>
          <a:srcRect/>
          <a:stretch/>
        </p:blipFill>
        <p:spPr>
          <a:xfrm>
            <a:off x="1353163" y="2519911"/>
            <a:ext cx="3035274" cy="1496461"/>
          </a:xfrm>
          <a:prstGeom prst="rect">
            <a:avLst/>
          </a:prstGeom>
        </p:spPr>
      </p:pic>
      <p:pic>
        <p:nvPicPr>
          <p:cNvPr id="6" name="Picture 5">
            <a:extLst>
              <a:ext uri="{FF2B5EF4-FFF2-40B4-BE49-F238E27FC236}">
                <a16:creationId xmlns:a16="http://schemas.microsoft.com/office/drawing/2014/main" id="{8C000358-2235-ACF1-A009-4F94BFE47BC3}"/>
              </a:ext>
            </a:extLst>
          </p:cNvPr>
          <p:cNvPicPr>
            <a:picLocks noChangeAspect="1"/>
          </p:cNvPicPr>
          <p:nvPr/>
        </p:nvPicPr>
        <p:blipFill>
          <a:blip r:embed="rId3"/>
          <a:srcRect/>
          <a:stretch/>
        </p:blipFill>
        <p:spPr>
          <a:xfrm>
            <a:off x="1353163" y="4127048"/>
            <a:ext cx="3035274" cy="2425963"/>
          </a:xfrm>
          <a:prstGeom prst="rect">
            <a:avLst/>
          </a:prstGeom>
        </p:spPr>
      </p:pic>
    </p:spTree>
    <p:extLst>
      <p:ext uri="{BB962C8B-B14F-4D97-AF65-F5344CB8AC3E}">
        <p14:creationId xmlns:p14="http://schemas.microsoft.com/office/powerpoint/2010/main" val="2302071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Inheritance</a:t>
            </a:r>
          </a:p>
        </p:txBody>
      </p:sp>
      <p:sp>
        <p:nvSpPr>
          <p:cNvPr id="7" name="TextBox 6">
            <a:extLst>
              <a:ext uri="{FF2B5EF4-FFF2-40B4-BE49-F238E27FC236}">
                <a16:creationId xmlns:a16="http://schemas.microsoft.com/office/drawing/2014/main" id="{ED807041-7603-F93D-B2E6-2D8CCB7CDF99}"/>
              </a:ext>
            </a:extLst>
          </p:cNvPr>
          <p:cNvSpPr txBox="1"/>
          <p:nvPr/>
        </p:nvSpPr>
        <p:spPr>
          <a:xfrm>
            <a:off x="6096000" y="3852133"/>
            <a:ext cx="5632551" cy="1631216"/>
          </a:xfrm>
          <a:prstGeom prst="rect">
            <a:avLst/>
          </a:prstGeom>
          <a:noFill/>
        </p:spPr>
        <p:txBody>
          <a:bodyPr wrap="square" rtlCol="0">
            <a:spAutoFit/>
          </a:bodyPr>
          <a:lstStyle/>
          <a:p>
            <a:r>
              <a:rPr lang="en-US" sz="2000" b="0" i="0" u="none" strike="noStrike" dirty="0">
                <a:solidFill>
                  <a:srgbClr val="000000"/>
                </a:solidFill>
                <a:effectLst/>
                <a:latin typeface="Calibri" panose="020F0502020204030204" pitchFamily="34" charset="0"/>
              </a:rPr>
              <a:t>In the example, despite the parent having an ID and therefore a higher specificity, the child elements </a:t>
            </a:r>
            <a:r>
              <a:rPr lang="en-US" sz="2000" b="1" i="0" u="none" strike="noStrike" dirty="0">
                <a:solidFill>
                  <a:srgbClr val="000000"/>
                </a:solidFill>
                <a:effectLst/>
                <a:latin typeface="Calibri" panose="020F0502020204030204" pitchFamily="34" charset="0"/>
              </a:rPr>
              <a:t>color: green;</a:t>
            </a:r>
            <a:r>
              <a:rPr lang="en-US" sz="2000" b="0" i="0" u="none" strike="noStrike" dirty="0">
                <a:solidFill>
                  <a:srgbClr val="000000"/>
                </a:solidFill>
                <a:effectLst/>
                <a:latin typeface="Calibri" panose="020F0502020204030204" pitchFamily="34" charset="0"/>
              </a:rPr>
              <a:t> rule would apply as that declaration directly targets it, while </a:t>
            </a:r>
            <a:r>
              <a:rPr lang="en-US" sz="2000" b="1" i="0" u="none" strike="noStrike" dirty="0">
                <a:solidFill>
                  <a:srgbClr val="000000"/>
                </a:solidFill>
                <a:effectLst/>
                <a:latin typeface="Calibri" panose="020F0502020204030204" pitchFamily="34" charset="0"/>
              </a:rPr>
              <a:t>color: yellow;</a:t>
            </a:r>
            <a:r>
              <a:rPr lang="en-US" sz="2000" b="0" i="0" u="none" strike="noStrike" dirty="0">
                <a:solidFill>
                  <a:srgbClr val="000000"/>
                </a:solidFill>
                <a:effectLst/>
                <a:latin typeface="Calibri" panose="020F0502020204030204" pitchFamily="34" charset="0"/>
              </a:rPr>
              <a:t> from the parent is only inherited.</a:t>
            </a:r>
            <a:endParaRPr lang="en-US" sz="5400" dirty="0"/>
          </a:p>
        </p:txBody>
      </p:sp>
      <p:sp>
        <p:nvSpPr>
          <p:cNvPr id="8" name="TextBox 7">
            <a:extLst>
              <a:ext uri="{FF2B5EF4-FFF2-40B4-BE49-F238E27FC236}">
                <a16:creationId xmlns:a16="http://schemas.microsoft.com/office/drawing/2014/main" id="{7AFA4604-9753-C1DA-1898-9215A4C85073}"/>
              </a:ext>
            </a:extLst>
          </p:cNvPr>
          <p:cNvSpPr txBox="1"/>
          <p:nvPr/>
        </p:nvSpPr>
        <p:spPr>
          <a:xfrm>
            <a:off x="463449" y="2407046"/>
            <a:ext cx="11265102" cy="954107"/>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	Inheritance refers to certain CSS </a:t>
            </a:r>
            <a:r>
              <a:rPr lang="en-US" sz="2000" dirty="0">
                <a:latin typeface="Calibri" panose="020F0502020204030204" pitchFamily="34" charset="0"/>
                <a:cs typeface="Calibri" panose="020F0502020204030204" pitchFamily="34" charset="0"/>
              </a:rPr>
              <a:t>properties</a:t>
            </a:r>
            <a:r>
              <a:rPr lang="en-US" dirty="0">
                <a:latin typeface="Calibri" panose="020F0502020204030204" pitchFamily="34" charset="0"/>
                <a:cs typeface="Calibri" panose="020F0502020204030204" pitchFamily="34" charset="0"/>
              </a:rPr>
              <a:t> that, when applied to an element, are inherited by that element’s descendants, even if we don’t explicitly write a rule for those descendants. Typography based properties (color, font-size, font-family, etc.) are usually inherited, while most other properties aren’t.</a:t>
            </a:r>
          </a:p>
        </p:txBody>
      </p:sp>
      <p:pic>
        <p:nvPicPr>
          <p:cNvPr id="9" name="Picture 8">
            <a:extLst>
              <a:ext uri="{FF2B5EF4-FFF2-40B4-BE49-F238E27FC236}">
                <a16:creationId xmlns:a16="http://schemas.microsoft.com/office/drawing/2014/main" id="{BD74BE54-5B3A-28EB-DC75-30546A3F9C96}"/>
              </a:ext>
            </a:extLst>
          </p:cNvPr>
          <p:cNvPicPr>
            <a:picLocks noChangeAspect="1"/>
          </p:cNvPicPr>
          <p:nvPr/>
        </p:nvPicPr>
        <p:blipFill>
          <a:blip r:embed="rId2"/>
          <a:stretch>
            <a:fillRect/>
          </a:stretch>
        </p:blipFill>
        <p:spPr>
          <a:xfrm>
            <a:off x="1007029" y="3852134"/>
            <a:ext cx="2247900" cy="952500"/>
          </a:xfrm>
          <a:prstGeom prst="rect">
            <a:avLst/>
          </a:prstGeom>
        </p:spPr>
      </p:pic>
      <p:pic>
        <p:nvPicPr>
          <p:cNvPr id="11" name="Picture 10">
            <a:extLst>
              <a:ext uri="{FF2B5EF4-FFF2-40B4-BE49-F238E27FC236}">
                <a16:creationId xmlns:a16="http://schemas.microsoft.com/office/drawing/2014/main" id="{A2511B43-4275-F7A9-E0AB-91D79D369CC6}"/>
              </a:ext>
            </a:extLst>
          </p:cNvPr>
          <p:cNvPicPr>
            <a:picLocks noChangeAspect="1"/>
          </p:cNvPicPr>
          <p:nvPr/>
        </p:nvPicPr>
        <p:blipFill>
          <a:blip r:embed="rId3"/>
          <a:stretch>
            <a:fillRect/>
          </a:stretch>
        </p:blipFill>
        <p:spPr>
          <a:xfrm>
            <a:off x="1007029" y="4878984"/>
            <a:ext cx="2247900" cy="1832527"/>
          </a:xfrm>
          <a:prstGeom prst="rect">
            <a:avLst/>
          </a:prstGeom>
        </p:spPr>
      </p:pic>
    </p:spTree>
    <p:extLst>
      <p:ext uri="{BB962C8B-B14F-4D97-AF65-F5344CB8AC3E}">
        <p14:creationId xmlns:p14="http://schemas.microsoft.com/office/powerpoint/2010/main" val="837615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028426" y="1021080"/>
            <a:ext cx="6135148" cy="499872"/>
          </a:xfrm>
        </p:spPr>
        <p:txBody>
          <a:bodyPr>
            <a:noAutofit/>
          </a:bodyPr>
          <a:lstStyle/>
          <a:p>
            <a:pPr algn="ctr"/>
            <a:r>
              <a:rPr lang="en-US" sz="2800" dirty="0">
                <a:solidFill>
                  <a:schemeClr val="accent2"/>
                </a:solidFill>
              </a:rPr>
              <a:t>Rule Order</a:t>
            </a:r>
          </a:p>
        </p:txBody>
      </p:sp>
      <p:sp>
        <p:nvSpPr>
          <p:cNvPr id="7" name="TextBox 6">
            <a:extLst>
              <a:ext uri="{FF2B5EF4-FFF2-40B4-BE49-F238E27FC236}">
                <a16:creationId xmlns:a16="http://schemas.microsoft.com/office/drawing/2014/main" id="{ED807041-7603-F93D-B2E6-2D8CCB7CDF99}"/>
              </a:ext>
            </a:extLst>
          </p:cNvPr>
          <p:cNvSpPr txBox="1"/>
          <p:nvPr/>
        </p:nvSpPr>
        <p:spPr>
          <a:xfrm>
            <a:off x="6096000" y="3852133"/>
            <a:ext cx="5632551" cy="1631216"/>
          </a:xfrm>
          <a:prstGeom prst="rect">
            <a:avLst/>
          </a:prstGeom>
          <a:noFill/>
        </p:spPr>
        <p:txBody>
          <a:bodyPr wrap="square" rtlCol="0">
            <a:spAutoFit/>
          </a:bodyPr>
          <a:lstStyle/>
          <a:p>
            <a:r>
              <a:rPr lang="en-US" sz="2000" b="0" i="0" u="none" strike="noStrike" dirty="0">
                <a:solidFill>
                  <a:srgbClr val="000000"/>
                </a:solidFill>
                <a:effectLst/>
                <a:latin typeface="Calibri" panose="020F0502020204030204" pitchFamily="34" charset="0"/>
              </a:rPr>
              <a:t>In this example, the </a:t>
            </a:r>
            <a:r>
              <a:rPr lang="en-US" sz="2000" b="1" i="0" u="none" strike="noStrike" dirty="0">
                <a:solidFill>
                  <a:srgbClr val="000000"/>
                </a:solidFill>
                <a:effectLst/>
                <a:latin typeface="Calibri" panose="020F0502020204030204" pitchFamily="34" charset="0"/>
              </a:rPr>
              <a:t>&lt;p&gt; </a:t>
            </a:r>
            <a:r>
              <a:rPr lang="en-US" sz="2000" b="0" i="0" u="none" strike="noStrike" dirty="0">
                <a:solidFill>
                  <a:srgbClr val="000000"/>
                </a:solidFill>
                <a:effectLst/>
                <a:latin typeface="Calibri" panose="020F0502020204030204" pitchFamily="34" charset="0"/>
              </a:rPr>
              <a:t>element has both the </a:t>
            </a:r>
            <a:r>
              <a:rPr lang="en-US" sz="2000" b="1" i="0" u="none" strike="noStrike" dirty="0">
                <a:solidFill>
                  <a:srgbClr val="000000"/>
                </a:solidFill>
                <a:effectLst/>
                <a:latin typeface="Calibri" panose="020F0502020204030204" pitchFamily="34" charset="0"/>
              </a:rPr>
              <a:t>.first </a:t>
            </a:r>
            <a:r>
              <a:rPr lang="en-US" sz="2000" b="0" i="0" u="none" strike="noStrike" dirty="0">
                <a:solidFill>
                  <a:srgbClr val="000000"/>
                </a:solidFill>
                <a:effectLst/>
                <a:latin typeface="Calibri" panose="020F0502020204030204" pitchFamily="34" charset="0"/>
              </a:rPr>
              <a:t>and </a:t>
            </a:r>
            <a:r>
              <a:rPr lang="en-US" sz="2000" b="1" i="0" u="none" strike="noStrike" dirty="0">
                <a:solidFill>
                  <a:srgbClr val="000000"/>
                </a:solidFill>
                <a:effectLst/>
                <a:latin typeface="Calibri" panose="020F0502020204030204" pitchFamily="34" charset="0"/>
              </a:rPr>
              <a:t>.second</a:t>
            </a:r>
            <a:r>
              <a:rPr lang="en-US" sz="2000" b="0" i="0" u="none" strike="noStrike" dirty="0">
                <a:solidFill>
                  <a:srgbClr val="000000"/>
                </a:solidFill>
                <a:effectLst/>
                <a:latin typeface="Calibri" panose="020F0502020204030204" pitchFamily="34" charset="0"/>
              </a:rPr>
              <a:t> class, so, there is no inheritance and there is no specificity, only rule order is left to be taken into account, and as </a:t>
            </a:r>
            <a:r>
              <a:rPr lang="en-US" sz="2000" b="1" i="0" u="none" strike="noStrike" dirty="0">
                <a:solidFill>
                  <a:srgbClr val="000000"/>
                </a:solidFill>
                <a:effectLst/>
                <a:latin typeface="Calibri" panose="020F0502020204030204" pitchFamily="34" charset="0"/>
              </a:rPr>
              <a:t>.second</a:t>
            </a:r>
            <a:r>
              <a:rPr lang="en-US" sz="2000" b="0" i="0" u="none" strike="noStrike" dirty="0">
                <a:solidFill>
                  <a:srgbClr val="000000"/>
                </a:solidFill>
                <a:effectLst/>
                <a:latin typeface="Calibri" panose="020F0502020204030204" pitchFamily="34" charset="0"/>
              </a:rPr>
              <a:t> is declared last, it will be taken into account.</a:t>
            </a:r>
            <a:endParaRPr lang="en-US" sz="6000" dirty="0"/>
          </a:p>
        </p:txBody>
      </p:sp>
      <p:sp>
        <p:nvSpPr>
          <p:cNvPr id="8" name="TextBox 7">
            <a:extLst>
              <a:ext uri="{FF2B5EF4-FFF2-40B4-BE49-F238E27FC236}">
                <a16:creationId xmlns:a16="http://schemas.microsoft.com/office/drawing/2014/main" id="{7AFA4604-9753-C1DA-1898-9215A4C85073}"/>
              </a:ext>
            </a:extLst>
          </p:cNvPr>
          <p:cNvSpPr txBox="1"/>
          <p:nvPr/>
        </p:nvSpPr>
        <p:spPr>
          <a:xfrm>
            <a:off x="463449" y="2407046"/>
            <a:ext cx="11265102" cy="954107"/>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	The third and final factor, the one that is taken into account after every other factor has been taken into account and there are still multiple </a:t>
            </a:r>
            <a:r>
              <a:rPr lang="en-US" sz="1800" b="1" i="0" u="none" strike="noStrike" dirty="0">
                <a:solidFill>
                  <a:srgbClr val="000000"/>
                </a:solidFill>
                <a:effectLst/>
                <a:latin typeface="Calibri" panose="020F0502020204030204" pitchFamily="34" charset="0"/>
              </a:rPr>
              <a:t>conflicting</a:t>
            </a:r>
            <a:r>
              <a:rPr lang="en-US" sz="1800" b="0" i="0" u="none" strike="noStrike" dirty="0">
                <a:solidFill>
                  <a:srgbClr val="000000"/>
                </a:solidFill>
                <a:effectLst/>
                <a:latin typeface="Calibri" panose="020F0502020204030204" pitchFamily="34" charset="0"/>
              </a:rPr>
              <a:t> declarations - rule order. The one which was last declared is the one that will be taken into account.</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D74BE54-5B3A-28EB-DC75-30546A3F9C96}"/>
              </a:ext>
            </a:extLst>
          </p:cNvPr>
          <p:cNvPicPr>
            <a:picLocks noChangeAspect="1"/>
          </p:cNvPicPr>
          <p:nvPr/>
        </p:nvPicPr>
        <p:blipFill>
          <a:blip r:embed="rId2"/>
          <a:srcRect/>
          <a:stretch/>
        </p:blipFill>
        <p:spPr>
          <a:xfrm>
            <a:off x="1007029" y="3852133"/>
            <a:ext cx="4250192" cy="275250"/>
          </a:xfrm>
          <a:prstGeom prst="rect">
            <a:avLst/>
          </a:prstGeom>
        </p:spPr>
      </p:pic>
      <p:pic>
        <p:nvPicPr>
          <p:cNvPr id="11" name="Picture 10">
            <a:extLst>
              <a:ext uri="{FF2B5EF4-FFF2-40B4-BE49-F238E27FC236}">
                <a16:creationId xmlns:a16="http://schemas.microsoft.com/office/drawing/2014/main" id="{A2511B43-4275-F7A9-E0AB-91D79D369CC6}"/>
              </a:ext>
            </a:extLst>
          </p:cNvPr>
          <p:cNvPicPr>
            <a:picLocks noChangeAspect="1"/>
          </p:cNvPicPr>
          <p:nvPr/>
        </p:nvPicPr>
        <p:blipFill>
          <a:blip r:embed="rId3"/>
          <a:srcRect/>
          <a:stretch/>
        </p:blipFill>
        <p:spPr>
          <a:xfrm>
            <a:off x="1007029" y="4325310"/>
            <a:ext cx="2064647" cy="1832527"/>
          </a:xfrm>
          <a:prstGeom prst="rect">
            <a:avLst/>
          </a:prstGeom>
        </p:spPr>
      </p:pic>
    </p:spTree>
    <p:extLst>
      <p:ext uri="{BB962C8B-B14F-4D97-AF65-F5344CB8AC3E}">
        <p14:creationId xmlns:p14="http://schemas.microsoft.com/office/powerpoint/2010/main" val="281930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Adding CSS to HTML</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646331"/>
          </a:xfrm>
          <a:prstGeom prst="rect">
            <a:avLst/>
          </a:prstGeom>
          <a:noFill/>
        </p:spPr>
        <p:txBody>
          <a:bodyPr wrap="square" rtlCol="0">
            <a:spAutoFit/>
          </a:bodyPr>
          <a:lstStyle/>
          <a:p>
            <a:pPr algn="just" rtl="0">
              <a:spcBef>
                <a:spcPts val="0"/>
              </a:spcBef>
              <a:spcAft>
                <a:spcPts val="800"/>
              </a:spcAft>
            </a:pPr>
            <a:r>
              <a:rPr lang="en-US" sz="1800" b="0" i="0" u="none" strike="noStrike" dirty="0">
                <a:solidFill>
                  <a:srgbClr val="000000"/>
                </a:solidFill>
                <a:effectLst/>
                <a:latin typeface="Calibri" panose="020F0502020204030204" pitchFamily="34" charset="0"/>
              </a:rPr>
              <a:t>	We’ve gone over a lot of CSS, however, it is all pointless if we do not connect our CSS with our HTML, there are three ways to do it:</a:t>
            </a:r>
          </a:p>
        </p:txBody>
      </p:sp>
      <p:pic>
        <p:nvPicPr>
          <p:cNvPr id="3" name="Picture 2">
            <a:extLst>
              <a:ext uri="{FF2B5EF4-FFF2-40B4-BE49-F238E27FC236}">
                <a16:creationId xmlns:a16="http://schemas.microsoft.com/office/drawing/2014/main" id="{4F7FEC5F-9FB8-9BAD-3944-52AC90E341BF}"/>
              </a:ext>
            </a:extLst>
          </p:cNvPr>
          <p:cNvPicPr>
            <a:picLocks noChangeAspect="1"/>
          </p:cNvPicPr>
          <p:nvPr/>
        </p:nvPicPr>
        <p:blipFill>
          <a:blip r:embed="rId2"/>
          <a:stretch>
            <a:fillRect/>
          </a:stretch>
        </p:blipFill>
        <p:spPr>
          <a:xfrm>
            <a:off x="3904198" y="4173457"/>
            <a:ext cx="2838450" cy="1781175"/>
          </a:xfrm>
          <a:prstGeom prst="rect">
            <a:avLst/>
          </a:prstGeom>
        </p:spPr>
      </p:pic>
      <p:pic>
        <p:nvPicPr>
          <p:cNvPr id="9" name="Picture 8">
            <a:extLst>
              <a:ext uri="{FF2B5EF4-FFF2-40B4-BE49-F238E27FC236}">
                <a16:creationId xmlns:a16="http://schemas.microsoft.com/office/drawing/2014/main" id="{08317569-611A-C7CD-E3FB-5AEED9F9E121}"/>
              </a:ext>
            </a:extLst>
          </p:cNvPr>
          <p:cNvPicPr>
            <a:picLocks noChangeAspect="1"/>
          </p:cNvPicPr>
          <p:nvPr/>
        </p:nvPicPr>
        <p:blipFill>
          <a:blip r:embed="rId3"/>
          <a:stretch>
            <a:fillRect/>
          </a:stretch>
        </p:blipFill>
        <p:spPr>
          <a:xfrm>
            <a:off x="512064" y="4173457"/>
            <a:ext cx="2833903" cy="1355345"/>
          </a:xfrm>
          <a:prstGeom prst="rect">
            <a:avLst/>
          </a:prstGeom>
        </p:spPr>
      </p:pic>
      <p:pic>
        <p:nvPicPr>
          <p:cNvPr id="11" name="Picture 10">
            <a:extLst>
              <a:ext uri="{FF2B5EF4-FFF2-40B4-BE49-F238E27FC236}">
                <a16:creationId xmlns:a16="http://schemas.microsoft.com/office/drawing/2014/main" id="{F972C743-54EE-9A31-BF6A-32BC22AB18A4}"/>
              </a:ext>
            </a:extLst>
          </p:cNvPr>
          <p:cNvPicPr>
            <a:picLocks noChangeAspect="1"/>
          </p:cNvPicPr>
          <p:nvPr/>
        </p:nvPicPr>
        <p:blipFill>
          <a:blip r:embed="rId4"/>
          <a:stretch>
            <a:fillRect/>
          </a:stretch>
        </p:blipFill>
        <p:spPr>
          <a:xfrm>
            <a:off x="7300879" y="4173457"/>
            <a:ext cx="4379057" cy="222374"/>
          </a:xfrm>
          <a:prstGeom prst="rect">
            <a:avLst/>
          </a:prstGeom>
        </p:spPr>
      </p:pic>
      <p:sp>
        <p:nvSpPr>
          <p:cNvPr id="12" name="TextBox 11">
            <a:extLst>
              <a:ext uri="{FF2B5EF4-FFF2-40B4-BE49-F238E27FC236}">
                <a16:creationId xmlns:a16="http://schemas.microsoft.com/office/drawing/2014/main" id="{E24D91A7-FF29-0514-5B1A-6F7037545EA7}"/>
              </a:ext>
            </a:extLst>
          </p:cNvPr>
          <p:cNvSpPr txBox="1"/>
          <p:nvPr/>
        </p:nvSpPr>
        <p:spPr>
          <a:xfrm>
            <a:off x="1157009" y="6349304"/>
            <a:ext cx="134023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External CSS</a:t>
            </a:r>
          </a:p>
        </p:txBody>
      </p:sp>
      <p:sp>
        <p:nvSpPr>
          <p:cNvPr id="13" name="TextBox 12">
            <a:extLst>
              <a:ext uri="{FF2B5EF4-FFF2-40B4-BE49-F238E27FC236}">
                <a16:creationId xmlns:a16="http://schemas.microsoft.com/office/drawing/2014/main" id="{65F48D36-85B9-1F52-4AE9-475F5715FF06}"/>
              </a:ext>
            </a:extLst>
          </p:cNvPr>
          <p:cNvSpPr txBox="1"/>
          <p:nvPr/>
        </p:nvSpPr>
        <p:spPr>
          <a:xfrm>
            <a:off x="4653303" y="6349304"/>
            <a:ext cx="130535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Internal CSS</a:t>
            </a:r>
          </a:p>
        </p:txBody>
      </p:sp>
      <p:sp>
        <p:nvSpPr>
          <p:cNvPr id="14" name="TextBox 13">
            <a:extLst>
              <a:ext uri="{FF2B5EF4-FFF2-40B4-BE49-F238E27FC236}">
                <a16:creationId xmlns:a16="http://schemas.microsoft.com/office/drawing/2014/main" id="{7FE6998D-DD2C-55B7-0923-531B4F44A686}"/>
              </a:ext>
            </a:extLst>
          </p:cNvPr>
          <p:cNvSpPr txBox="1"/>
          <p:nvPr/>
        </p:nvSpPr>
        <p:spPr>
          <a:xfrm>
            <a:off x="8837728" y="6349304"/>
            <a:ext cx="109517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Inline CSS</a:t>
            </a:r>
          </a:p>
        </p:txBody>
      </p:sp>
    </p:spTree>
    <p:extLst>
      <p:ext uri="{BB962C8B-B14F-4D97-AF65-F5344CB8AC3E}">
        <p14:creationId xmlns:p14="http://schemas.microsoft.com/office/powerpoint/2010/main" val="2324192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External CSS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1200329"/>
          </a:xfrm>
          <a:prstGeom prst="rect">
            <a:avLst/>
          </a:prstGeom>
          <a:noFill/>
        </p:spPr>
        <p:txBody>
          <a:bodyPr wrap="square" rtlCol="0">
            <a:spAutoFit/>
          </a:bodyPr>
          <a:lstStyle/>
          <a:p>
            <a:pPr algn="just" rtl="0">
              <a:spcBef>
                <a:spcPts val="0"/>
              </a:spcBef>
              <a:spcAft>
                <a:spcPts val="800"/>
              </a:spcAft>
            </a:pPr>
            <a:r>
              <a:rPr lang="en-US" sz="2400" b="0" i="0" u="none" strike="noStrike" dirty="0">
                <a:solidFill>
                  <a:srgbClr val="000000"/>
                </a:solidFill>
                <a:effectLst/>
                <a:latin typeface="Calibri" panose="020F0502020204030204" pitchFamily="34" charset="0"/>
              </a:rPr>
              <a:t>	Note that we do </a:t>
            </a:r>
            <a:r>
              <a:rPr lang="en-US" sz="2400" b="1" i="0" u="sng" strike="noStrike" dirty="0">
                <a:solidFill>
                  <a:srgbClr val="000000"/>
                </a:solidFill>
                <a:effectLst/>
                <a:latin typeface="Calibri" panose="020F0502020204030204" pitchFamily="34" charset="0"/>
              </a:rPr>
              <a:t>not</a:t>
            </a:r>
            <a:r>
              <a:rPr lang="en-US" sz="2400" b="0" i="0" u="none" strike="noStrike" dirty="0">
                <a:solidFill>
                  <a:srgbClr val="000000"/>
                </a:solidFill>
                <a:effectLst/>
                <a:latin typeface="Calibri" panose="020F0502020204030204" pitchFamily="34" charset="0"/>
              </a:rPr>
              <a:t> need to name the CSS file </a:t>
            </a:r>
            <a:r>
              <a:rPr lang="en-US" sz="2400" b="1" i="0" u="none" strike="noStrike" dirty="0">
                <a:solidFill>
                  <a:srgbClr val="000000"/>
                </a:solidFill>
                <a:effectLst/>
                <a:latin typeface="Calibri" panose="020F0502020204030204" pitchFamily="34" charset="0"/>
              </a:rPr>
              <a:t>style.css</a:t>
            </a:r>
            <a:r>
              <a:rPr lang="en-US" sz="2400" b="0" i="0" u="none" strike="noStrike" dirty="0">
                <a:solidFill>
                  <a:srgbClr val="000000"/>
                </a:solidFill>
                <a:effectLst/>
                <a:latin typeface="Calibri" panose="020F0502020204030204" pitchFamily="34" charset="0"/>
              </a:rPr>
              <a:t>, you can name it however you want to as long as it’s a </a:t>
            </a:r>
            <a:r>
              <a:rPr lang="en-US" sz="2400" b="1" i="0" u="none" strike="noStrike" dirty="0">
                <a:solidFill>
                  <a:srgbClr val="000000"/>
                </a:solidFill>
                <a:effectLst/>
                <a:latin typeface="Calibri" panose="020F0502020204030204" pitchFamily="34" charset="0"/>
              </a:rPr>
              <a:t>.css</a:t>
            </a:r>
            <a:r>
              <a:rPr lang="en-US" sz="2400" b="0" i="0" u="none" strike="noStrike" dirty="0">
                <a:solidFill>
                  <a:srgbClr val="000000"/>
                </a:solidFill>
                <a:effectLst/>
                <a:latin typeface="Calibri" panose="020F0502020204030204" pitchFamily="34" charset="0"/>
              </a:rPr>
              <a:t> file format. The most common names for CSS files are </a:t>
            </a:r>
            <a:r>
              <a:rPr lang="en-US" sz="2400" b="1" i="0" u="none" strike="noStrike" dirty="0">
                <a:solidFill>
                  <a:srgbClr val="000000"/>
                </a:solidFill>
                <a:effectLst/>
                <a:latin typeface="Calibri" panose="020F0502020204030204" pitchFamily="34" charset="0"/>
              </a:rPr>
              <a:t>style.css </a:t>
            </a:r>
            <a:r>
              <a:rPr lang="en-US" sz="2400" b="0" i="0" u="none" strike="noStrike" dirty="0">
                <a:solidFill>
                  <a:srgbClr val="000000"/>
                </a:solidFill>
                <a:effectLst/>
                <a:latin typeface="Calibri" panose="020F0502020204030204" pitchFamily="34" charset="0"/>
              </a:rPr>
              <a:t>and </a:t>
            </a:r>
            <a:r>
              <a:rPr lang="en-US" sz="2400" b="1" i="0" u="none" strike="noStrike" dirty="0">
                <a:solidFill>
                  <a:srgbClr val="000000"/>
                </a:solidFill>
                <a:effectLst/>
                <a:latin typeface="Calibri" panose="020F0502020204030204" pitchFamily="34" charset="0"/>
              </a:rPr>
              <a:t>styles.css</a:t>
            </a:r>
            <a:r>
              <a:rPr lang="en-US" sz="2400" b="0" i="0" u="none" strike="noStrike" dirty="0">
                <a:solidFill>
                  <a:srgbClr val="000000"/>
                </a:solidFill>
                <a:effectLst/>
                <a:latin typeface="Calibri" panose="020F0502020204030204" pitchFamily="34" charset="0"/>
              </a:rPr>
              <a:t>.</a:t>
            </a:r>
            <a:endParaRPr lang="en-US" sz="2800" dirty="0"/>
          </a:p>
        </p:txBody>
      </p:sp>
      <p:sp>
        <p:nvSpPr>
          <p:cNvPr id="6" name="TextBox 5">
            <a:extLst>
              <a:ext uri="{FF2B5EF4-FFF2-40B4-BE49-F238E27FC236}">
                <a16:creationId xmlns:a16="http://schemas.microsoft.com/office/drawing/2014/main" id="{10263066-AD19-1B95-FC76-CD4257E519F4}"/>
              </a:ext>
            </a:extLst>
          </p:cNvPr>
          <p:cNvSpPr txBox="1"/>
          <p:nvPr/>
        </p:nvSpPr>
        <p:spPr>
          <a:xfrm>
            <a:off x="512064" y="4146235"/>
            <a:ext cx="11167872" cy="1200329"/>
          </a:xfrm>
          <a:prstGeom prst="rect">
            <a:avLst/>
          </a:prstGeom>
          <a:noFill/>
        </p:spPr>
        <p:txBody>
          <a:bodyPr wrap="square" rtlCol="0">
            <a:spAutoFit/>
          </a:bodyPr>
          <a:lstStyle/>
          <a:p>
            <a:pPr algn="just" rtl="0">
              <a:spcBef>
                <a:spcPts val="0"/>
              </a:spcBef>
              <a:spcAft>
                <a:spcPts val="800"/>
              </a:spcAft>
            </a:pPr>
            <a:r>
              <a:rPr lang="en-US" sz="2400" b="0" i="0" u="none" strike="noStrike" dirty="0">
                <a:solidFill>
                  <a:srgbClr val="000000"/>
                </a:solidFill>
                <a:effectLst/>
                <a:latin typeface="Calibri" panose="020F0502020204030204" pitchFamily="34" charset="0"/>
              </a:rPr>
              <a:t>	The reason why this is the most common method is because it keeps our HTML and CSS separated, which results in the HTML file looking smaller and cleaner, and it is also appliable easily to any other HTML pages.</a:t>
            </a:r>
            <a:endParaRPr lang="en-US" sz="2800" dirty="0"/>
          </a:p>
        </p:txBody>
      </p:sp>
    </p:spTree>
    <p:extLst>
      <p:ext uri="{BB962C8B-B14F-4D97-AF65-F5344CB8AC3E}">
        <p14:creationId xmlns:p14="http://schemas.microsoft.com/office/powerpoint/2010/main" val="1103569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The Box Model</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87842"/>
            <a:ext cx="11167872" cy="646331"/>
          </a:xfrm>
          <a:prstGeom prst="rect">
            <a:avLst/>
          </a:prstGeom>
          <a:noFill/>
        </p:spPr>
        <p:txBody>
          <a:bodyPr wrap="square" rtlCol="0">
            <a:spAutoFit/>
          </a:bodyPr>
          <a:lstStyle/>
          <a:p>
            <a:pPr algn="just" rtl="0">
              <a:spcBef>
                <a:spcPts val="0"/>
              </a:spcBef>
              <a:spcAft>
                <a:spcPts val="800"/>
              </a:spcAft>
            </a:pPr>
            <a:r>
              <a:rPr lang="en-US" sz="1800" b="0" i="0" u="none" strike="noStrike" dirty="0">
                <a:solidFill>
                  <a:srgbClr val="000000"/>
                </a:solidFill>
                <a:effectLst/>
                <a:latin typeface="Calibri" panose="020F0502020204030204" pitchFamily="34" charset="0"/>
              </a:rPr>
              <a:t>	The Box Model states that every single element on the page is a rectangular box. These boxes can have more boxes in them or alongside them. The best way to see this is by giving each element a border via CSS.</a:t>
            </a:r>
            <a:endParaRPr lang="en-US" sz="2400" dirty="0"/>
          </a:p>
        </p:txBody>
      </p:sp>
      <p:pic>
        <p:nvPicPr>
          <p:cNvPr id="5" name="Picture 4">
            <a:extLst>
              <a:ext uri="{FF2B5EF4-FFF2-40B4-BE49-F238E27FC236}">
                <a16:creationId xmlns:a16="http://schemas.microsoft.com/office/drawing/2014/main" id="{69BE88B4-6670-3C2B-4F37-4371290F38E2}"/>
              </a:ext>
            </a:extLst>
          </p:cNvPr>
          <p:cNvPicPr>
            <a:picLocks noChangeAspect="1"/>
          </p:cNvPicPr>
          <p:nvPr/>
        </p:nvPicPr>
        <p:blipFill>
          <a:blip r:embed="rId2"/>
          <a:srcRect/>
          <a:stretch/>
        </p:blipFill>
        <p:spPr>
          <a:xfrm>
            <a:off x="3893890" y="3205778"/>
            <a:ext cx="4404220" cy="3464602"/>
          </a:xfrm>
          <a:prstGeom prst="rect">
            <a:avLst/>
          </a:prstGeom>
        </p:spPr>
      </p:pic>
      <p:pic>
        <p:nvPicPr>
          <p:cNvPr id="3" name="Picture 2">
            <a:extLst>
              <a:ext uri="{FF2B5EF4-FFF2-40B4-BE49-F238E27FC236}">
                <a16:creationId xmlns:a16="http://schemas.microsoft.com/office/drawing/2014/main" id="{4DCF397D-8468-C1CC-4944-831F0BA0FD8C}"/>
              </a:ext>
            </a:extLst>
          </p:cNvPr>
          <p:cNvPicPr>
            <a:picLocks noChangeAspect="1"/>
          </p:cNvPicPr>
          <p:nvPr/>
        </p:nvPicPr>
        <p:blipFill>
          <a:blip r:embed="rId3"/>
          <a:stretch>
            <a:fillRect/>
          </a:stretch>
        </p:blipFill>
        <p:spPr>
          <a:xfrm>
            <a:off x="512064" y="3205778"/>
            <a:ext cx="2720494" cy="811930"/>
          </a:xfrm>
          <a:prstGeom prst="rect">
            <a:avLst/>
          </a:prstGeom>
        </p:spPr>
      </p:pic>
    </p:spTree>
    <p:extLst>
      <p:ext uri="{BB962C8B-B14F-4D97-AF65-F5344CB8AC3E}">
        <p14:creationId xmlns:p14="http://schemas.microsoft.com/office/powerpoint/2010/main" val="3522120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The Box Model</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87842"/>
            <a:ext cx="11167872" cy="2051844"/>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	There are many ways to manipulate the size of these boxes, and the space between them by using padding, margin and border. To sum it up briefly:</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padding is the space between the edge of a box and the content inside of it.</a:t>
            </a:r>
          </a:p>
          <a:p>
            <a:pPr marL="285750" indent="-285750" rtl="0" fontAlgn="base">
              <a:spcBef>
                <a:spcPts val="0"/>
              </a:spcBef>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margin is the space between a box and any others that sit next to it.</a:t>
            </a:r>
          </a:p>
          <a:p>
            <a:pPr marL="285750" indent="-285750" rtl="0" fontAlgn="base">
              <a:spcBef>
                <a:spcPts val="0"/>
              </a:spcBef>
              <a:spcAft>
                <a:spcPts val="8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border adds space between the margin and the padding.</a:t>
            </a:r>
          </a:p>
          <a:p>
            <a:pPr marL="342900" indent="-342900" rtl="0">
              <a:spcBef>
                <a:spcPts val="0"/>
              </a:spcBef>
              <a:spcAft>
                <a:spcPts val="800"/>
              </a:spcAft>
              <a:buFont typeface="Arial" panose="020B0604020202020204" pitchFamily="34" charset="0"/>
              <a:buChar char="•"/>
            </a:pPr>
            <a:endParaRPr lang="en-US" sz="2400" dirty="0"/>
          </a:p>
        </p:txBody>
      </p:sp>
      <p:graphicFrame>
        <p:nvGraphicFramePr>
          <p:cNvPr id="2" name="Object 1">
            <a:extLst>
              <a:ext uri="{FF2B5EF4-FFF2-40B4-BE49-F238E27FC236}">
                <a16:creationId xmlns:a16="http://schemas.microsoft.com/office/drawing/2014/main" id="{09035B99-0511-6C4C-B5DC-2D4683CE9E9B}"/>
              </a:ext>
            </a:extLst>
          </p:cNvPr>
          <p:cNvGraphicFramePr>
            <a:graphicFrameLocks noChangeAspect="1"/>
          </p:cNvGraphicFramePr>
          <p:nvPr>
            <p:extLst>
              <p:ext uri="{D42A27DB-BD31-4B8C-83A1-F6EECF244321}">
                <p14:modId xmlns:p14="http://schemas.microsoft.com/office/powerpoint/2010/main" val="3655337559"/>
              </p:ext>
            </p:extLst>
          </p:nvPr>
        </p:nvGraphicFramePr>
        <p:xfrm>
          <a:off x="4281182" y="4192109"/>
          <a:ext cx="3629636" cy="2228934"/>
        </p:xfrm>
        <a:graphic>
          <a:graphicData uri="http://schemas.openxmlformats.org/presentationml/2006/ole">
            <mc:AlternateContent xmlns:mc="http://schemas.openxmlformats.org/markup-compatibility/2006">
              <mc:Choice xmlns:v="urn:schemas-microsoft-com:vml" Requires="v">
                <p:oleObj spid="_x0000_s3104" name="Image" r:id="rId3" imgW="5294880" imgH="3250440" progId="Photoshop.Image.16">
                  <p:embed/>
                </p:oleObj>
              </mc:Choice>
              <mc:Fallback>
                <p:oleObj name="Image" r:id="rId3" imgW="5294880" imgH="3250440" progId="Photoshop.Image.16">
                  <p:embed/>
                  <p:pic>
                    <p:nvPicPr>
                      <p:cNvPr id="0" name=""/>
                      <p:cNvPicPr/>
                      <p:nvPr/>
                    </p:nvPicPr>
                    <p:blipFill>
                      <a:blip r:embed="rId4"/>
                      <a:stretch>
                        <a:fillRect/>
                      </a:stretch>
                    </p:blipFill>
                    <p:spPr>
                      <a:xfrm>
                        <a:off x="4281182" y="4192109"/>
                        <a:ext cx="3629636" cy="2228934"/>
                      </a:xfrm>
                      <a:prstGeom prst="rect">
                        <a:avLst/>
                      </a:prstGeom>
                    </p:spPr>
                  </p:pic>
                </p:oleObj>
              </mc:Fallback>
            </mc:AlternateContent>
          </a:graphicData>
        </a:graphic>
      </p:graphicFrame>
    </p:spTree>
    <p:extLst>
      <p:ext uri="{BB962C8B-B14F-4D97-AF65-F5344CB8AC3E}">
        <p14:creationId xmlns:p14="http://schemas.microsoft.com/office/powerpoint/2010/main" val="4073781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639098" y="629265"/>
            <a:ext cx="3692160" cy="5601210"/>
          </a:xfrm>
        </p:spPr>
        <p:txBody>
          <a:bodyPr vert="horz" lIns="91440" tIns="45720" rIns="91440" bIns="45720" rtlCol="0" anchor="ctr">
            <a:normAutofit/>
          </a:bodyPr>
          <a:lstStyle/>
          <a:p>
            <a:r>
              <a:rPr lang="en-US" dirty="0"/>
              <a:t>How does </a:t>
            </a:r>
            <a:r>
              <a:rPr lang="en-US" dirty="0">
                <a:solidFill>
                  <a:schemeClr val="accent2"/>
                </a:solidFill>
                <a:latin typeface="Courier New" panose="02070309020205020404" pitchFamily="49" charset="0"/>
                <a:cs typeface="Courier New" panose="02070309020205020404" pitchFamily="49" charset="0"/>
              </a:rPr>
              <a:t>CSS </a:t>
            </a:r>
            <a:r>
              <a:rPr lang="en-US" dirty="0">
                <a:solidFill>
                  <a:srgbClr val="EBEBEB"/>
                </a:solidFill>
                <a:latin typeface="Century Gothic (Headings)"/>
                <a:cs typeface="Courier New" panose="02070309020205020404" pitchFamily="49" charset="0"/>
              </a:rPr>
              <a:t>work</a:t>
            </a:r>
            <a:r>
              <a:rPr lang="en-US" dirty="0"/>
              <a:t>?</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4767057" y="1826642"/>
            <a:ext cx="6813755" cy="3204715"/>
          </a:xfrm>
        </p:spPr>
        <p:txBody>
          <a:bodyPr vert="horz" lIns="91440" tIns="45720" rIns="91440" bIns="45720" rtlCol="0" anchor="ctr">
            <a:normAutofit/>
          </a:bodyPr>
          <a:lstStyle/>
          <a:p>
            <a:pPr>
              <a:buFont typeface="Wingdings 3" charset="2"/>
              <a:buChar char=""/>
            </a:pPr>
            <a:r>
              <a:rPr lang="en-US" dirty="0"/>
              <a:t> At the most basic level, CSS is just a set of rules you declare that represents how the browser should interpret the visual appearance of HTML elements.</a:t>
            </a:r>
          </a:p>
          <a:p>
            <a:pPr>
              <a:buFont typeface="Wingdings 3" charset="2"/>
              <a:buChar char=""/>
            </a:pPr>
            <a:r>
              <a:rPr lang="en-US" dirty="0"/>
              <a:t> Each rule is made up of selectors and declarations where each declaration is made up of a </a:t>
            </a:r>
            <a:r>
              <a:rPr lang="en-US" i="1" dirty="0"/>
              <a:t>property:value</a:t>
            </a:r>
            <a:r>
              <a:rPr lang="en-US" dirty="0"/>
              <a:t> pair.</a:t>
            </a:r>
          </a:p>
        </p:txBody>
      </p:sp>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557784" y="6391656"/>
            <a:ext cx="3867912" cy="310896"/>
          </a:xfrm>
        </p:spPr>
        <p:txBody>
          <a:bodyPr vert="horz" lIns="91440" tIns="45720" rIns="91440" bIns="45720" rtlCol="0" anchor="ctr" anchorCtr="0">
            <a:normAutofit/>
          </a:bodyPr>
          <a:lstStyle/>
          <a:p>
            <a:pPr>
              <a:spcAft>
                <a:spcPts val="600"/>
              </a:spcAft>
            </a:pPr>
            <a:r>
              <a:rPr lang="en-US" b="1" i="0" kern="1200" dirty="0">
                <a:solidFill>
                  <a:schemeClr val="accent1"/>
                </a:solidFill>
                <a:latin typeface="+mn-lt"/>
                <a:ea typeface="+mn-ea"/>
                <a:cs typeface="+mn-cs"/>
              </a:rPr>
              <a:t>HTML</a:t>
            </a:r>
          </a:p>
        </p:txBody>
      </p:sp>
      <p:pic>
        <p:nvPicPr>
          <p:cNvPr id="3" name="Picture 2">
            <a:extLst>
              <a:ext uri="{FF2B5EF4-FFF2-40B4-BE49-F238E27FC236}">
                <a16:creationId xmlns:a16="http://schemas.microsoft.com/office/drawing/2014/main" id="{88208FA8-88DA-B7DD-A0C4-302C7D7596C3}"/>
              </a:ext>
            </a:extLst>
          </p:cNvPr>
          <p:cNvPicPr>
            <a:picLocks noChangeAspect="1"/>
          </p:cNvPicPr>
          <p:nvPr/>
        </p:nvPicPr>
        <p:blipFill>
          <a:blip r:embed="rId2"/>
          <a:srcRect/>
          <a:stretch/>
        </p:blipFill>
        <p:spPr>
          <a:xfrm>
            <a:off x="4767057" y="4777486"/>
            <a:ext cx="5190676" cy="1249880"/>
          </a:xfrm>
          <a:prstGeom prst="rect">
            <a:avLst/>
          </a:prstGeom>
        </p:spPr>
      </p:pic>
    </p:spTree>
    <p:extLst>
      <p:ext uri="{BB962C8B-B14F-4D97-AF65-F5344CB8AC3E}">
        <p14:creationId xmlns:p14="http://schemas.microsoft.com/office/powerpoint/2010/main" val="365667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Inspect Element</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87842"/>
            <a:ext cx="11167872" cy="2718693"/>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	Inspect Element is a developer tool offered by browsers to view and temporarily change the source code of any webpage. By using this tool, developers and designers can check and modify the front-end of any website. As you change the code, the browser keeps updating the webpage in real-time. Here are some examples of what yo</a:t>
            </a:r>
            <a:r>
              <a:rPr lang="en-US" dirty="0">
                <a:solidFill>
                  <a:srgbClr val="000000"/>
                </a:solidFill>
                <a:latin typeface="Calibri" panose="020F0502020204030204" pitchFamily="34" charset="0"/>
              </a:rPr>
              <a:t>u can do with Inspect Element:</a:t>
            </a:r>
            <a:endParaRPr lang="en-US" sz="1800" b="0" i="0" u="none" strike="noStrike" dirty="0">
              <a:solidFill>
                <a:srgbClr val="000000"/>
              </a:solidFill>
              <a:effectLst/>
              <a:latin typeface="Calibri" panose="020F0502020204030204" pitchFamily="34" charset="0"/>
            </a:endParaRPr>
          </a:p>
          <a:p>
            <a:pPr marL="800100" lvl="1" indent="-342900">
              <a:spcAft>
                <a:spcPts val="800"/>
              </a:spcAft>
              <a:buFont typeface="Arial" panose="020B0604020202020204" pitchFamily="34" charset="0"/>
              <a:buChar char="•"/>
            </a:pPr>
            <a:r>
              <a:rPr lang="en-US" dirty="0">
                <a:latin typeface="Calibri" panose="020F0502020204030204" pitchFamily="34" charset="0"/>
                <a:cs typeface="Calibri" panose="020F0502020204030204" pitchFamily="34" charset="0"/>
              </a:rPr>
              <a:t>Test out different resolutions</a:t>
            </a:r>
          </a:p>
          <a:p>
            <a:pPr marL="800100" lvl="1" indent="-342900">
              <a:spcAft>
                <a:spcPts val="800"/>
              </a:spcAft>
              <a:buFont typeface="Arial" panose="020B0604020202020204" pitchFamily="34" charset="0"/>
              <a:buChar char="•"/>
            </a:pPr>
            <a:r>
              <a:rPr lang="en-US" dirty="0">
                <a:latin typeface="Calibri" panose="020F0502020204030204" pitchFamily="34" charset="0"/>
                <a:cs typeface="Calibri" panose="020F0502020204030204" pitchFamily="34" charset="0"/>
              </a:rPr>
              <a:t>Perform live edits on a webpage</a:t>
            </a:r>
          </a:p>
          <a:p>
            <a:pPr marL="800100" lvl="1" indent="-342900">
              <a:spcAft>
                <a:spcPts val="800"/>
              </a:spcAft>
              <a:buFont typeface="Arial" panose="020B0604020202020204" pitchFamily="34" charset="0"/>
              <a:buChar char="•"/>
            </a:pPr>
            <a:r>
              <a:rPr lang="en-US" dirty="0">
                <a:latin typeface="Calibri" panose="020F0502020204030204" pitchFamily="34" charset="0"/>
                <a:cs typeface="Calibri" panose="020F0502020204030204" pitchFamily="34" charset="0"/>
              </a:rPr>
              <a:t>Use colorpicker to find value of a color you like</a:t>
            </a:r>
          </a:p>
          <a:p>
            <a:pPr marL="800100" lvl="1" indent="-342900">
              <a:spcAft>
                <a:spcPts val="800"/>
              </a:spcAft>
              <a:buFont typeface="Arial" panose="020B0604020202020204" pitchFamily="34" charset="0"/>
              <a:buChar char="•"/>
            </a:pPr>
            <a:r>
              <a:rPr lang="en-US" dirty="0">
                <a:latin typeface="Calibri" panose="020F0502020204030204" pitchFamily="34" charset="0"/>
                <a:cs typeface="Calibri" panose="020F0502020204030204" pitchFamily="34" charset="0"/>
              </a:rPr>
              <a:t>Change text to prank friends</a:t>
            </a:r>
          </a:p>
        </p:txBody>
      </p:sp>
    </p:spTree>
    <p:extLst>
      <p:ext uri="{BB962C8B-B14F-4D97-AF65-F5344CB8AC3E}">
        <p14:creationId xmlns:p14="http://schemas.microsoft.com/office/powerpoint/2010/main" val="3421566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Display property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87842"/>
            <a:ext cx="11167872" cy="3826689"/>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	Most of the elements you have learned so far about are </a:t>
            </a:r>
            <a:r>
              <a:rPr lang="en-US" sz="1800" b="1" i="0" u="none" strike="noStrike" dirty="0">
                <a:solidFill>
                  <a:srgbClr val="000000"/>
                </a:solidFill>
                <a:effectLst/>
                <a:latin typeface="Calibri" panose="020F0502020204030204" pitchFamily="34" charset="0"/>
              </a:rPr>
              <a:t>block</a:t>
            </a:r>
            <a:r>
              <a:rPr lang="en-US" sz="1800" b="0" i="0" u="none" strike="noStrike" dirty="0">
                <a:solidFill>
                  <a:srgbClr val="000000"/>
                </a:solidFill>
                <a:effectLst/>
                <a:latin typeface="Calibri" panose="020F0502020204030204" pitchFamily="34" charset="0"/>
              </a:rPr>
              <a:t> elements, which means their default style is </a:t>
            </a:r>
            <a:r>
              <a:rPr lang="en-US" sz="1800" b="1" i="0" u="none" strike="noStrike" dirty="0">
                <a:solidFill>
                  <a:srgbClr val="000000"/>
                </a:solidFill>
                <a:effectLst/>
                <a:latin typeface="Calibri" panose="020F0502020204030204" pitchFamily="34" charset="0"/>
              </a:rPr>
              <a:t>display: block;</a:t>
            </a:r>
            <a:r>
              <a:rPr lang="en-US" sz="1800" b="0" i="0" u="none" strike="noStrike" dirty="0">
                <a:solidFill>
                  <a:srgbClr val="000000"/>
                </a:solidFill>
                <a:effectLst/>
                <a:latin typeface="Calibri" panose="020F0502020204030204" pitchFamily="34" charset="0"/>
              </a:rPr>
              <a:t>. These elements appear on the page stacked atop one another with each new element starting on a new line below the previous element.</a:t>
            </a:r>
          </a:p>
          <a:p>
            <a:pPr rtl="0">
              <a:spcBef>
                <a:spcPts val="0"/>
              </a:spcBef>
              <a:spcAft>
                <a:spcPts val="800"/>
              </a:spcAft>
            </a:pPr>
            <a:endParaRPr lang="en-US" dirty="0">
              <a:solidFill>
                <a:srgbClr val="000000"/>
              </a:solidFill>
              <a:latin typeface="Calibri" panose="020F0502020204030204" pitchFamily="34" charset="0"/>
              <a:cs typeface="Calibri" panose="020F0502020204030204" pitchFamily="34" charset="0"/>
            </a:endParaRPr>
          </a:p>
          <a:p>
            <a:pPr rtl="0">
              <a:spcBef>
                <a:spcPts val="0"/>
              </a:spcBef>
              <a:spcAft>
                <a:spcPts val="800"/>
              </a:spcAft>
            </a:pPr>
            <a:r>
              <a:rPr lang="en-US" sz="1800" b="1" i="0" u="none" strike="noStrike" dirty="0">
                <a:solidFill>
                  <a:srgbClr val="000000"/>
                </a:solidFill>
                <a:effectLst/>
                <a:latin typeface="Calibri" panose="020F0502020204030204" pitchFamily="34" charset="0"/>
              </a:rPr>
              <a:t>	Inline </a:t>
            </a:r>
            <a:r>
              <a:rPr lang="en-US" sz="1800" b="0" i="0" u="none" strike="noStrike" dirty="0">
                <a:solidFill>
                  <a:srgbClr val="000000"/>
                </a:solidFill>
                <a:effectLst/>
                <a:latin typeface="Calibri" panose="020F0502020204030204" pitchFamily="34" charset="0"/>
              </a:rPr>
              <a:t>elements, unlike </a:t>
            </a:r>
            <a:r>
              <a:rPr lang="en-US" sz="1800" b="1" i="0" u="none" strike="noStrike" dirty="0">
                <a:solidFill>
                  <a:srgbClr val="000000"/>
                </a:solidFill>
                <a:effectLst/>
                <a:latin typeface="Calibri" panose="020F0502020204030204" pitchFamily="34" charset="0"/>
              </a:rPr>
              <a:t>block</a:t>
            </a:r>
            <a:r>
              <a:rPr lang="en-US" sz="1800" b="0" i="0" u="none" strike="noStrike" dirty="0">
                <a:solidFill>
                  <a:srgbClr val="000000"/>
                </a:solidFill>
                <a:effectLst/>
                <a:latin typeface="Calibri" panose="020F0502020204030204" pitchFamily="34" charset="0"/>
              </a:rPr>
              <a:t> elements, do not start on a new line. They appear in line with elements they are placed beside. One good example of an inline element is the anchor tag. If you put </a:t>
            </a:r>
            <a:r>
              <a:rPr lang="en-US" sz="1800" i="0" u="none" strike="noStrike" dirty="0">
                <a:solidFill>
                  <a:srgbClr val="000000"/>
                </a:solidFill>
                <a:effectLst/>
                <a:latin typeface="Calibri" panose="020F0502020204030204" pitchFamily="34" charset="0"/>
              </a:rPr>
              <a:t>an anchor tag</a:t>
            </a:r>
            <a:r>
              <a:rPr lang="en-US" sz="1800" b="0" i="0" u="none" strike="noStrike" dirty="0">
                <a:solidFill>
                  <a:srgbClr val="000000"/>
                </a:solidFill>
                <a:effectLst/>
                <a:latin typeface="Calibri" panose="020F0502020204030204" pitchFamily="34" charset="0"/>
              </a:rPr>
              <a:t> in the middle of a paragraph, it will behave like a part of the paragraph, instead of starting on a new line. Also, the padding and margins of an inline element behave differently than a </a:t>
            </a:r>
            <a:r>
              <a:rPr lang="en-US" sz="1800" b="1" i="0" u="none" strike="noStrike" dirty="0">
                <a:solidFill>
                  <a:srgbClr val="000000"/>
                </a:solidFill>
                <a:effectLst/>
                <a:latin typeface="Calibri" panose="020F0502020204030204" pitchFamily="34" charset="0"/>
              </a:rPr>
              <a:t>block</a:t>
            </a:r>
            <a:r>
              <a:rPr lang="en-US" sz="1800" b="0" i="0" u="none" strike="noStrike" dirty="0">
                <a:solidFill>
                  <a:srgbClr val="000000"/>
                </a:solidFill>
                <a:effectLst/>
                <a:latin typeface="Calibri" panose="020F0502020204030204" pitchFamily="34" charset="0"/>
              </a:rPr>
              <a:t> element's padding and margins.</a:t>
            </a:r>
          </a:p>
          <a:p>
            <a:pPr rtl="0">
              <a:spcBef>
                <a:spcPts val="0"/>
              </a:spcBef>
              <a:spcAft>
                <a:spcPts val="800"/>
              </a:spcAft>
            </a:pPr>
            <a:endParaRPr lang="en-US" dirty="0">
              <a:solidFill>
                <a:srgbClr val="000000"/>
              </a:solidFill>
              <a:latin typeface="Calibri" panose="020F0502020204030204" pitchFamily="34" charset="0"/>
              <a:cs typeface="Calibri" panose="020F0502020204030204" pitchFamily="34" charset="0"/>
            </a:endParaRPr>
          </a:p>
          <a:p>
            <a:pPr rtl="0">
              <a:spcBef>
                <a:spcPts val="0"/>
              </a:spcBef>
              <a:spcAft>
                <a:spcPts val="800"/>
              </a:spcAft>
            </a:pPr>
            <a:r>
              <a:rPr lang="en-US" sz="1800" b="1" i="0" u="none" strike="noStrike" dirty="0">
                <a:solidFill>
                  <a:srgbClr val="000000"/>
                </a:solidFill>
                <a:effectLst/>
                <a:latin typeface="Calibri" panose="020F0502020204030204" pitchFamily="34" charset="0"/>
              </a:rPr>
              <a:t>	Inline-block </a:t>
            </a:r>
            <a:r>
              <a:rPr lang="en-US" sz="1800" b="0" i="0" u="none" strike="noStrike" dirty="0">
                <a:solidFill>
                  <a:srgbClr val="000000"/>
                </a:solidFill>
                <a:effectLst/>
                <a:latin typeface="Calibri" panose="020F0502020204030204" pitchFamily="34" charset="0"/>
              </a:rPr>
              <a:t>elements behave like </a:t>
            </a:r>
            <a:r>
              <a:rPr lang="en-US" sz="1800" b="1" i="0" u="none" strike="noStrike" dirty="0">
                <a:solidFill>
                  <a:srgbClr val="000000"/>
                </a:solidFill>
                <a:effectLst/>
                <a:latin typeface="Calibri" panose="020F0502020204030204" pitchFamily="34" charset="0"/>
              </a:rPr>
              <a:t>inline </a:t>
            </a:r>
            <a:r>
              <a:rPr lang="en-US" sz="1800" b="0" i="0" u="none" strike="noStrike" dirty="0">
                <a:solidFill>
                  <a:srgbClr val="000000"/>
                </a:solidFill>
                <a:effectLst/>
                <a:latin typeface="Calibri" panose="020F0502020204030204" pitchFamily="34" charset="0"/>
              </a:rPr>
              <a:t>elements, except that they have padding and margins that behave like a </a:t>
            </a:r>
            <a:r>
              <a:rPr lang="en-US" sz="1800" b="1" i="0" u="none" strike="noStrike" dirty="0">
                <a:solidFill>
                  <a:srgbClr val="000000"/>
                </a:solidFill>
                <a:effectLst/>
                <a:latin typeface="Calibri" panose="020F0502020204030204" pitchFamily="34" charset="0"/>
              </a:rPr>
              <a:t>block</a:t>
            </a:r>
            <a:r>
              <a:rPr lang="en-US" sz="1800" b="0" i="0" u="none" strike="noStrike" dirty="0">
                <a:solidFill>
                  <a:srgbClr val="000000"/>
                </a:solidFill>
                <a:effectLst/>
                <a:latin typeface="Calibri" panose="020F0502020204030204" pitchFamily="34" charset="0"/>
              </a:rPr>
              <a:t> element’s ones. </a:t>
            </a:r>
            <a:r>
              <a:rPr lang="en-US" sz="1800" b="1" i="0" u="none" strike="noStrike" dirty="0">
                <a:solidFill>
                  <a:srgbClr val="000000"/>
                </a:solidFill>
                <a:effectLst/>
                <a:latin typeface="Calibri" panose="020F0502020204030204" pitchFamily="34" charset="0"/>
              </a:rPr>
              <a:t>Inline-block</a:t>
            </a:r>
            <a:r>
              <a:rPr lang="en-US" sz="1800" b="0" i="0" u="none" strike="noStrike" dirty="0">
                <a:solidFill>
                  <a:srgbClr val="000000"/>
                </a:solidFill>
                <a:effectLst/>
                <a:latin typeface="Calibri" panose="020F0502020204030204" pitchFamily="34" charset="0"/>
              </a:rPr>
              <a:t> is a good tool to know, but you will most likely use </a:t>
            </a:r>
            <a:r>
              <a:rPr lang="en-US" sz="1800" b="1" i="0" u="none" strike="noStrike" dirty="0">
                <a:solidFill>
                  <a:srgbClr val="000000"/>
                </a:solidFill>
                <a:effectLst/>
                <a:latin typeface="Calibri" panose="020F0502020204030204" pitchFamily="34" charset="0"/>
              </a:rPr>
              <a:t>Flexbox </a:t>
            </a:r>
            <a:r>
              <a:rPr lang="en-US" sz="1800" b="0" i="0" u="none" strike="noStrike" dirty="0">
                <a:solidFill>
                  <a:srgbClr val="000000"/>
                </a:solidFill>
                <a:effectLst/>
                <a:latin typeface="Calibri" panose="020F0502020204030204" pitchFamily="34" charset="0"/>
              </a:rPr>
              <a:t>if you want to line up a bunch of boxes, which we will cover later.</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2259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Display property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87842"/>
            <a:ext cx="11167872" cy="2513509"/>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	We can’t mention the display property without mentioning </a:t>
            </a:r>
            <a:r>
              <a:rPr lang="en-US" sz="1800" b="1" i="0" u="none" strike="noStrike" dirty="0">
                <a:solidFill>
                  <a:srgbClr val="000000"/>
                </a:solidFill>
                <a:effectLst/>
                <a:latin typeface="Calibri" panose="020F0502020204030204" pitchFamily="34" charset="0"/>
              </a:rPr>
              <a:t>div</a:t>
            </a:r>
            <a:r>
              <a:rPr lang="en-US" sz="1800" i="0" u="none" strike="noStrike" dirty="0">
                <a:solidFill>
                  <a:srgbClr val="000000"/>
                </a:solidFill>
                <a:effectLst/>
                <a:latin typeface="Calibri" panose="020F0502020204030204" pitchFamily="34" charset="0"/>
              </a:rPr>
              <a:t>s</a:t>
            </a:r>
            <a:r>
              <a:rPr lang="en-US" sz="1800" b="1" i="0"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and </a:t>
            </a:r>
            <a:r>
              <a:rPr lang="en-US" sz="1800" b="1" i="0" u="none" strike="noStrike" dirty="0">
                <a:solidFill>
                  <a:srgbClr val="000000"/>
                </a:solidFill>
                <a:effectLst/>
                <a:latin typeface="Calibri" panose="020F0502020204030204" pitchFamily="34" charset="0"/>
              </a:rPr>
              <a:t>span</a:t>
            </a:r>
            <a:r>
              <a:rPr lang="en-US" sz="1800" i="0" u="none" strike="noStrike" dirty="0">
                <a:solidFill>
                  <a:srgbClr val="000000"/>
                </a:solidFill>
                <a:effectLst/>
                <a:latin typeface="Calibri" panose="020F0502020204030204" pitchFamily="34" charset="0"/>
              </a:rPr>
              <a:t>s</a:t>
            </a:r>
            <a:r>
              <a:rPr lang="en-US" sz="1800" b="0" i="0" u="none" strike="noStrike" dirty="0">
                <a:solidFill>
                  <a:srgbClr val="000000"/>
                </a:solidFill>
                <a:effectLst/>
                <a:latin typeface="Calibri" panose="020F0502020204030204" pitchFamily="34" charset="0"/>
              </a:rPr>
              <a:t>. All the other HTML elements give meaning to their content - </a:t>
            </a:r>
            <a:r>
              <a:rPr lang="en-US" sz="1800" b="1" i="0" u="none" strike="noStrike" dirty="0">
                <a:solidFill>
                  <a:srgbClr val="000000"/>
                </a:solidFill>
                <a:effectLst/>
                <a:latin typeface="Calibri" panose="020F0502020204030204" pitchFamily="34" charset="0"/>
              </a:rPr>
              <a:t>img </a:t>
            </a:r>
            <a:r>
              <a:rPr lang="en-US" sz="1800" b="0" i="0" u="none" strike="noStrike" dirty="0">
                <a:solidFill>
                  <a:srgbClr val="000000"/>
                </a:solidFill>
                <a:effectLst/>
                <a:latin typeface="Calibri" panose="020F0502020204030204" pitchFamily="34" charset="0"/>
              </a:rPr>
              <a:t>element contains an image, </a:t>
            </a:r>
            <a:r>
              <a:rPr lang="en-US" sz="1800" b="1" i="0" u="none" strike="noStrike" dirty="0">
                <a:solidFill>
                  <a:srgbClr val="000000"/>
                </a:solidFill>
                <a:effectLst/>
                <a:latin typeface="Calibri" panose="020F0502020204030204" pitchFamily="34" charset="0"/>
              </a:rPr>
              <a:t>paragraph </a:t>
            </a:r>
            <a:r>
              <a:rPr lang="en-US" sz="1800" b="0" i="0" u="none" strike="noStrike" dirty="0">
                <a:solidFill>
                  <a:srgbClr val="000000"/>
                </a:solidFill>
                <a:effectLst/>
                <a:latin typeface="Calibri" panose="020F0502020204030204" pitchFamily="34" charset="0"/>
              </a:rPr>
              <a:t>element contains text, but </a:t>
            </a:r>
            <a:r>
              <a:rPr lang="en-US" sz="1800" b="1" i="0" u="none" strike="noStrike" dirty="0">
                <a:solidFill>
                  <a:srgbClr val="000000"/>
                </a:solidFill>
                <a:effectLst/>
                <a:latin typeface="Calibri" panose="020F0502020204030204" pitchFamily="34" charset="0"/>
              </a:rPr>
              <a:t>div</a:t>
            </a:r>
            <a:r>
              <a:rPr lang="en-US" sz="1800" b="0" i="0" u="none" strike="noStrike" dirty="0">
                <a:solidFill>
                  <a:srgbClr val="000000"/>
                </a:solidFill>
                <a:effectLst/>
                <a:latin typeface="Calibri" panose="020F0502020204030204" pitchFamily="34" charset="0"/>
              </a:rPr>
              <a:t>s and </a:t>
            </a:r>
            <a:r>
              <a:rPr lang="en-US" sz="1800" b="1" i="0" u="none" strike="noStrike" dirty="0">
                <a:solidFill>
                  <a:srgbClr val="000000"/>
                </a:solidFill>
                <a:effectLst/>
                <a:latin typeface="Calibri" panose="020F0502020204030204" pitchFamily="34" charset="0"/>
              </a:rPr>
              <a:t>span</a:t>
            </a:r>
            <a:r>
              <a:rPr lang="en-US" sz="1800" b="0" i="0" u="none" strike="noStrike" dirty="0">
                <a:solidFill>
                  <a:srgbClr val="000000"/>
                </a:solidFill>
                <a:effectLst/>
                <a:latin typeface="Calibri" panose="020F0502020204030204" pitchFamily="34" charset="0"/>
              </a:rPr>
              <a:t>s are just containers that can have anything inside of them. These elements are a lot more useful than they appear to be. We can use them to group elements under one parent for easier styling and positioning.</a:t>
            </a:r>
            <a:endParaRPr lang="en-US" b="0" dirty="0">
              <a:effectLst/>
            </a:endParaRPr>
          </a:p>
          <a:p>
            <a:pPr rtl="0">
              <a:spcBef>
                <a:spcPts val="0"/>
              </a:spcBef>
              <a:spcAft>
                <a:spcPts val="800"/>
              </a:spcAft>
            </a:pPr>
            <a:r>
              <a:rPr lang="en-US" sz="1800" b="1" i="0" u="none" strike="noStrike" dirty="0">
                <a:solidFill>
                  <a:srgbClr val="000000"/>
                </a:solidFill>
                <a:effectLst/>
                <a:latin typeface="Calibri" panose="020F0502020204030204" pitchFamily="34" charset="0"/>
              </a:rPr>
              <a:t>	div</a:t>
            </a:r>
            <a:r>
              <a:rPr lang="en-US" sz="1800" b="0" i="0" u="none" strike="noStrike" dirty="0">
                <a:solidFill>
                  <a:srgbClr val="000000"/>
                </a:solidFill>
                <a:effectLst/>
                <a:latin typeface="Calibri" panose="020F0502020204030204" pitchFamily="34" charset="0"/>
              </a:rPr>
              <a:t> is a block element by default, it is usually used as a container to group other elements. Divs allow us to divide the page into different segments and apply styling to them.</a:t>
            </a:r>
            <a:endParaRPr lang="en-US" b="0" dirty="0">
              <a:effectLst/>
            </a:endParaRPr>
          </a:p>
          <a:p>
            <a:r>
              <a:rPr lang="en-US" sz="1800" b="1" i="0" u="none" strike="noStrike" dirty="0">
                <a:solidFill>
                  <a:srgbClr val="000000"/>
                </a:solidFill>
                <a:effectLst/>
                <a:latin typeface="Calibri" panose="020F0502020204030204" pitchFamily="34" charset="0"/>
              </a:rPr>
              <a:t>	span</a:t>
            </a:r>
            <a:r>
              <a:rPr lang="en-US" sz="1800" b="0" i="0" u="none" strike="noStrike" dirty="0">
                <a:solidFill>
                  <a:srgbClr val="000000"/>
                </a:solidFill>
                <a:effectLst/>
                <a:latin typeface="Calibri" panose="020F0502020204030204" pitchFamily="34" charset="0"/>
              </a:rPr>
              <a:t> is an inline element by default, it is usually used to group text content and inline HTML elements for styling when no other semantic HTML element is appropriate.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5139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07644DEF-A531-02A1-FFB7-9C7BF295E22A}"/>
              </a:ext>
            </a:extLst>
          </p:cNvPr>
          <p:cNvPicPr>
            <a:picLocks noGrp="1" noChangeAspect="1"/>
          </p:cNvPicPr>
          <p:nvPr>
            <p:ph type="pic" sz="quarter" idx="13"/>
          </p:nvPr>
        </p:nvPicPr>
        <p:blipFill rotWithShape="1">
          <a:blip r:embed="rId2"/>
          <a:srcRect l="4617" r="4617"/>
          <a:stretch/>
        </p:blipFill>
        <p:spPr>
          <a:xfrm>
            <a:off x="-9153" y="0"/>
            <a:ext cx="6105136" cy="6240787"/>
          </a:xfrm>
        </p:spPr>
      </p:pic>
      <p:pic>
        <p:nvPicPr>
          <p:cNvPr id="23" name="Picture Placeholder 22">
            <a:extLst>
              <a:ext uri="{FF2B5EF4-FFF2-40B4-BE49-F238E27FC236}">
                <a16:creationId xmlns:a16="http://schemas.microsoft.com/office/drawing/2014/main" id="{1E8BE3ED-4647-2CC5-9EE4-BBA8899CC1C0}"/>
              </a:ext>
            </a:extLst>
          </p:cNvPr>
          <p:cNvPicPr>
            <a:picLocks noGrp="1" noChangeAspect="1"/>
          </p:cNvPicPr>
          <p:nvPr>
            <p:ph type="pic" sz="quarter" idx="14"/>
          </p:nvPr>
        </p:nvPicPr>
        <p:blipFill rotWithShape="1">
          <a:blip r:embed="rId3"/>
          <a:srcRect l="5712" r="5712"/>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normAutofit/>
          </a:bodyPr>
          <a:lstStyle/>
          <a:p>
            <a:r>
              <a:rPr lang="en-US" sz="4800" dirty="0">
                <a:solidFill>
                  <a:schemeClr val="accent2"/>
                </a:solidFill>
              </a:rPr>
              <a:t>Flexbox</a:t>
            </a:r>
          </a:p>
        </p:txBody>
      </p:sp>
      <p:sp>
        <p:nvSpPr>
          <p:cNvPr id="3" name="Subtitle 2">
            <a:extLst>
              <a:ext uri="{FF2B5EF4-FFF2-40B4-BE49-F238E27FC236}">
                <a16:creationId xmlns:a16="http://schemas.microsoft.com/office/drawing/2014/main" id="{01936F09-0400-7864-492D-E3A359BF7191}"/>
              </a:ext>
            </a:extLst>
          </p:cNvPr>
          <p:cNvSpPr>
            <a:spLocks noGrp="1"/>
          </p:cNvSpPr>
          <p:nvPr>
            <p:ph type="subTitle" idx="1"/>
          </p:nvPr>
        </p:nvSpPr>
        <p:spPr/>
        <p:txBody>
          <a:bodyPr/>
          <a:lstStyle/>
          <a:p>
            <a:r>
              <a:rPr lang="en-US" dirty="0"/>
              <a:t>CSS</a:t>
            </a:r>
          </a:p>
        </p:txBody>
      </p:sp>
    </p:spTree>
    <p:extLst>
      <p:ext uri="{BB962C8B-B14F-4D97-AF65-F5344CB8AC3E}">
        <p14:creationId xmlns:p14="http://schemas.microsoft.com/office/powerpoint/2010/main" val="1988524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Flexbox</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87842"/>
            <a:ext cx="11167872" cy="4308872"/>
          </a:xfrm>
          <a:prstGeom prst="rect">
            <a:avLst/>
          </a:prstGeom>
          <a:noFill/>
        </p:spPr>
        <p:txBody>
          <a:bodyPr wrap="square" rtlCol="0">
            <a:spAutoFit/>
          </a:bodyPr>
          <a:lstStyle/>
          <a:p>
            <a:pPr rtl="0">
              <a:spcBef>
                <a:spcPts val="0"/>
              </a:spcBef>
              <a:spcAft>
                <a:spcPts val="800"/>
              </a:spcAft>
            </a:pP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Flexbox</a:t>
            </a:r>
            <a:r>
              <a:rPr lang="en-US" dirty="0">
                <a:latin typeface="Calibri" panose="020F0502020204030204" pitchFamily="34" charset="0"/>
                <a:cs typeface="Calibri" panose="020F0502020204030204" pitchFamily="34" charset="0"/>
              </a:rPr>
              <a:t> is a layout model that allows elements to align and distribute space within a container. Using flexible widths and heights, elements can be aligned to fill a space or distribute space between elements, which makes it a great tool to use for responsive design systems.</a:t>
            </a:r>
          </a:p>
          <a:p>
            <a:pPr rtl="0">
              <a:spcBef>
                <a:spcPts val="0"/>
              </a:spcBef>
              <a:spcAft>
                <a:spcPts val="800"/>
              </a:spcAft>
            </a:pPr>
            <a:endParaRPr lang="en-US" dirty="0">
              <a:latin typeface="Calibri" panose="020F0502020204030204" pitchFamily="34" charset="0"/>
              <a:cs typeface="Calibri" panose="020F0502020204030204" pitchFamily="34" charset="0"/>
            </a:endParaRPr>
          </a:p>
          <a:p>
            <a:pPr rtl="0">
              <a:spcBef>
                <a:spcPts val="0"/>
              </a:spcBef>
              <a:spcAft>
                <a:spcPts val="800"/>
              </a:spcAft>
            </a:pPr>
            <a:r>
              <a:rPr lang="en-US" dirty="0">
                <a:latin typeface="Calibri" panose="020F0502020204030204" pitchFamily="34" charset="0"/>
                <a:cs typeface="Calibri" panose="020F0502020204030204" pitchFamily="34" charset="0"/>
              </a:rPr>
              <a:t>	</a:t>
            </a:r>
            <a:r>
              <a:rPr lang="en-US" b="1" i="0" u="none" strike="noStrike" dirty="0">
                <a:solidFill>
                  <a:srgbClr val="000000"/>
                </a:solidFill>
                <a:effectLst/>
                <a:latin typeface="Calibri" panose="020F0502020204030204" pitchFamily="34" charset="0"/>
              </a:rPr>
              <a:t>Flexbox</a:t>
            </a:r>
            <a:r>
              <a:rPr lang="en-US" i="0" u="none" strike="noStrike" dirty="0">
                <a:solidFill>
                  <a:srgbClr val="000000"/>
                </a:solidFill>
                <a:effectLst/>
                <a:latin typeface="Calibri" panose="020F0502020204030204" pitchFamily="34" charset="0"/>
              </a:rPr>
              <a:t> is not just a single property, but an entire toolbox of properties that you can use to put things where you want them to be. Some of these properties belong on the </a:t>
            </a:r>
            <a:r>
              <a:rPr lang="en-US" b="1" i="0" u="none" strike="noStrike" dirty="0">
                <a:solidFill>
                  <a:srgbClr val="000000"/>
                </a:solidFill>
                <a:effectLst/>
                <a:latin typeface="Calibri" panose="020F0502020204030204" pitchFamily="34" charset="0"/>
              </a:rPr>
              <a:t>flex container </a:t>
            </a:r>
            <a:r>
              <a:rPr lang="en-US" i="0" u="none" strike="noStrike" dirty="0">
                <a:solidFill>
                  <a:srgbClr val="000000"/>
                </a:solidFill>
                <a:effectLst/>
                <a:latin typeface="Calibri" panose="020F0502020204030204" pitchFamily="34" charset="0"/>
              </a:rPr>
              <a:t>and some on the </a:t>
            </a:r>
            <a:r>
              <a:rPr lang="en-US" b="1" i="0" u="none" strike="noStrike" dirty="0">
                <a:solidFill>
                  <a:srgbClr val="000000"/>
                </a:solidFill>
                <a:effectLst/>
                <a:latin typeface="Calibri" panose="020F0502020204030204" pitchFamily="34" charset="0"/>
              </a:rPr>
              <a:t>flex items</a:t>
            </a:r>
            <a:r>
              <a:rPr lang="en-US" i="0" u="none" strike="noStrike" dirty="0">
                <a:solidFill>
                  <a:srgbClr val="000000"/>
                </a:solidFill>
                <a:effectLst/>
                <a:latin typeface="Calibri" panose="020F0502020204030204" pitchFamily="34" charset="0"/>
              </a:rPr>
              <a:t>.</a:t>
            </a:r>
          </a:p>
          <a:p>
            <a:pPr rtl="0">
              <a:spcBef>
                <a:spcPts val="0"/>
              </a:spcBef>
              <a:spcAft>
                <a:spcPts val="800"/>
              </a:spcAft>
            </a:pPr>
            <a:endParaRPr lang="en-US" dirty="0">
              <a:solidFill>
                <a:srgbClr val="000000"/>
              </a:solidFill>
              <a:latin typeface="Calibri" panose="020F0502020204030204" pitchFamily="34" charset="0"/>
              <a:cs typeface="Calibri" panose="020F0502020204030204" pitchFamily="34" charset="0"/>
            </a:endParaRPr>
          </a:p>
          <a:p>
            <a:pPr rtl="0">
              <a:spcBef>
                <a:spcPts val="0"/>
              </a:spcBef>
              <a:spcAft>
                <a:spcPts val="800"/>
              </a:spcAft>
            </a:pPr>
            <a:r>
              <a:rPr lang="en-US" dirty="0">
                <a:solidFill>
                  <a:srgbClr val="000000"/>
                </a:solidFill>
                <a:latin typeface="Calibri" panose="020F0502020204030204" pitchFamily="34" charset="0"/>
              </a:rPr>
              <a:t>	</a:t>
            </a:r>
            <a:r>
              <a:rPr lang="en-US" i="0" u="none" strike="noStrike" dirty="0">
                <a:solidFill>
                  <a:srgbClr val="000000"/>
                </a:solidFill>
                <a:effectLst/>
                <a:latin typeface="Calibri" panose="020F0502020204030204" pitchFamily="34" charset="0"/>
              </a:rPr>
              <a:t>A </a:t>
            </a:r>
            <a:r>
              <a:rPr lang="en-US" b="1" i="0" u="none" strike="noStrike" dirty="0">
                <a:solidFill>
                  <a:srgbClr val="000000"/>
                </a:solidFill>
                <a:effectLst/>
                <a:latin typeface="Calibri" panose="020F0502020204030204" pitchFamily="34" charset="0"/>
              </a:rPr>
              <a:t>flex container</a:t>
            </a:r>
            <a:r>
              <a:rPr lang="en-US" i="0" u="none" strike="noStrike" dirty="0">
                <a:solidFill>
                  <a:srgbClr val="000000"/>
                </a:solidFill>
                <a:effectLst/>
                <a:latin typeface="Calibri" panose="020F0502020204030204" pitchFamily="34" charset="0"/>
              </a:rPr>
              <a:t> is any element that has the property </a:t>
            </a:r>
            <a:r>
              <a:rPr lang="en-US" b="1" i="0" u="none" strike="noStrike" dirty="0">
                <a:solidFill>
                  <a:srgbClr val="000000"/>
                </a:solidFill>
                <a:effectLst/>
                <a:latin typeface="Calibri" panose="020F0502020204030204" pitchFamily="34" charset="0"/>
              </a:rPr>
              <a:t>display: flex; </a:t>
            </a:r>
            <a:r>
              <a:rPr lang="en-US" i="0" u="none" strike="noStrike" dirty="0">
                <a:solidFill>
                  <a:srgbClr val="000000"/>
                </a:solidFill>
                <a:effectLst/>
                <a:latin typeface="Calibri" panose="020F0502020204030204" pitchFamily="34" charset="0"/>
              </a:rPr>
              <a:t>on it, while a </a:t>
            </a:r>
            <a:r>
              <a:rPr lang="en-US" b="1" i="0" u="none" strike="noStrike" dirty="0">
                <a:solidFill>
                  <a:srgbClr val="000000"/>
                </a:solidFill>
                <a:effectLst/>
                <a:latin typeface="Calibri" panose="020F0502020204030204" pitchFamily="34" charset="0"/>
              </a:rPr>
              <a:t>flex item </a:t>
            </a:r>
            <a:r>
              <a:rPr lang="en-US" i="0" u="none" strike="noStrike" dirty="0">
                <a:solidFill>
                  <a:srgbClr val="000000"/>
                </a:solidFill>
                <a:effectLst/>
                <a:latin typeface="Calibri" panose="020F0502020204030204" pitchFamily="34" charset="0"/>
              </a:rPr>
              <a:t>is any element that’s located inside the </a:t>
            </a:r>
            <a:r>
              <a:rPr lang="en-US" b="1" i="0" u="none" strike="noStrike" dirty="0">
                <a:solidFill>
                  <a:srgbClr val="000000"/>
                </a:solidFill>
                <a:effectLst/>
                <a:latin typeface="Calibri" panose="020F0502020204030204" pitchFamily="34" charset="0"/>
              </a:rPr>
              <a:t>flex container</a:t>
            </a:r>
            <a:r>
              <a:rPr lang="en-US" i="0" u="none" strike="noStrike" dirty="0">
                <a:solidFill>
                  <a:srgbClr val="000000"/>
                </a:solidFill>
                <a:effectLst/>
                <a:latin typeface="Calibri" panose="020F0502020204030204" pitchFamily="34" charset="0"/>
              </a:rPr>
              <a:t>.</a:t>
            </a:r>
          </a:p>
          <a:p>
            <a:pPr rtl="0">
              <a:spcBef>
                <a:spcPts val="0"/>
              </a:spcBef>
              <a:spcAft>
                <a:spcPts val="800"/>
              </a:spcAft>
            </a:pPr>
            <a:endParaRPr lang="en-US" dirty="0">
              <a:solidFill>
                <a:srgbClr val="000000"/>
              </a:solidFill>
              <a:latin typeface="Calibri" panose="020F0502020204030204" pitchFamily="34" charset="0"/>
              <a:cs typeface="Calibri" panose="020F0502020204030204" pitchFamily="34" charset="0"/>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	Flex items can be both a flex item and a flex container, by that we mean - all flex items can also have the </a:t>
            </a:r>
            <a:r>
              <a:rPr lang="en-US" sz="1800" b="1" i="0" u="none" strike="noStrike" dirty="0">
                <a:solidFill>
                  <a:srgbClr val="000000"/>
                </a:solidFill>
                <a:effectLst/>
                <a:latin typeface="Calibri" panose="020F0502020204030204" pitchFamily="34" charset="0"/>
              </a:rPr>
              <a:t>display: flex;</a:t>
            </a:r>
            <a:r>
              <a:rPr lang="en-US" sz="1800" b="0" i="0" u="none" strike="noStrike" dirty="0">
                <a:solidFill>
                  <a:srgbClr val="000000"/>
                </a:solidFill>
                <a:effectLst/>
                <a:latin typeface="Calibri" panose="020F0502020204030204" pitchFamily="34" charset="0"/>
              </a:rPr>
              <a:t> property assigned to it, and then have its children arranged with flexbox. Creating and nesting multiple flex containers and items is the way that we will be building complex layouts.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0313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Flexbox</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87842"/>
            <a:ext cx="11167872" cy="3795911"/>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	The </a:t>
            </a:r>
            <a:r>
              <a:rPr lang="en-US" sz="1800" b="1" i="0" u="none" strike="noStrike" dirty="0">
                <a:solidFill>
                  <a:srgbClr val="000000"/>
                </a:solidFill>
                <a:effectLst/>
                <a:latin typeface="Calibri" panose="020F0502020204030204" pitchFamily="34" charset="0"/>
              </a:rPr>
              <a:t>flex</a:t>
            </a:r>
            <a:r>
              <a:rPr lang="en-US" sz="1800" b="0" i="0" u="none" strike="noStrike" dirty="0">
                <a:solidFill>
                  <a:srgbClr val="000000"/>
                </a:solidFill>
                <a:effectLst/>
                <a:latin typeface="Calibri" panose="020F0502020204030204" pitchFamily="34" charset="0"/>
              </a:rPr>
              <a:t> declaration is a shorthand for 3 properties that you can set on a flex item. These properties affect how flex items size themselves within their container (shorthand properties are CSS properties that let you set the values of multiple other CSS properties simultaneously). In the example below, </a:t>
            </a:r>
            <a:r>
              <a:rPr lang="en-US" sz="1800" b="1" i="0" u="none" strike="noStrike" dirty="0">
                <a:solidFill>
                  <a:srgbClr val="000000"/>
                </a:solidFill>
                <a:effectLst/>
                <a:latin typeface="Calibri" panose="020F0502020204030204" pitchFamily="34" charset="0"/>
              </a:rPr>
              <a:t>flex</a:t>
            </a:r>
            <a:r>
              <a:rPr lang="en-US" sz="1800" b="0" i="0" u="none" strike="noStrike" dirty="0">
                <a:solidFill>
                  <a:srgbClr val="000000"/>
                </a:solidFill>
                <a:effectLst/>
                <a:latin typeface="Calibri" panose="020F0502020204030204" pitchFamily="34" charset="0"/>
              </a:rPr>
              <a:t> is a shorthand for </a:t>
            </a:r>
            <a:r>
              <a:rPr lang="en-US" sz="1800" b="1" i="0" u="none" strike="noStrike" dirty="0">
                <a:solidFill>
                  <a:srgbClr val="000000"/>
                </a:solidFill>
                <a:effectLst/>
                <a:latin typeface="Calibri" panose="020F0502020204030204" pitchFamily="34" charset="0"/>
              </a:rPr>
              <a:t>flex-grow</a:t>
            </a:r>
            <a:r>
              <a:rPr lang="en-US" sz="1800" b="0" i="0" u="none" strike="noStrike" dirty="0">
                <a:solidFill>
                  <a:srgbClr val="000000"/>
                </a:solidFill>
                <a:effectLst/>
                <a:latin typeface="Calibri" panose="020F0502020204030204" pitchFamily="34" charset="0"/>
              </a:rPr>
              <a:t>, </a:t>
            </a:r>
            <a:r>
              <a:rPr lang="en-US" sz="1800" b="1" i="0" u="none" strike="noStrike" dirty="0">
                <a:solidFill>
                  <a:srgbClr val="000000"/>
                </a:solidFill>
                <a:effectLst/>
                <a:latin typeface="Calibri" panose="020F0502020204030204" pitchFamily="34" charset="0"/>
              </a:rPr>
              <a:t>flex-shrink</a:t>
            </a:r>
            <a:r>
              <a:rPr lang="en-US" sz="1800" b="0" i="0" u="none" strike="noStrike" dirty="0">
                <a:solidFill>
                  <a:srgbClr val="000000"/>
                </a:solidFill>
                <a:effectLst/>
                <a:latin typeface="Calibri" panose="020F0502020204030204" pitchFamily="34" charset="0"/>
              </a:rPr>
              <a:t> and </a:t>
            </a:r>
            <a:r>
              <a:rPr lang="en-US" sz="1800" b="1" i="0" u="none" strike="noStrike" dirty="0">
                <a:solidFill>
                  <a:srgbClr val="000000"/>
                </a:solidFill>
                <a:effectLst/>
                <a:latin typeface="Calibri" panose="020F0502020204030204" pitchFamily="34" charset="0"/>
              </a:rPr>
              <a:t>flex-basis</a:t>
            </a:r>
            <a:r>
              <a:rPr lang="en-US" sz="1800" b="0" i="0" u="none" strike="noStrike" dirty="0">
                <a:solidFill>
                  <a:srgbClr val="000000"/>
                </a:solidFill>
                <a:effectLst/>
                <a:latin typeface="Calibri" panose="020F0502020204030204" pitchFamily="34" charset="0"/>
              </a:rPr>
              <a:t>.</a:t>
            </a:r>
            <a:endParaRPr lang="en-US" b="0" dirty="0">
              <a:effectLst/>
            </a:endParaRPr>
          </a:p>
          <a:p>
            <a:r>
              <a:rPr lang="en-US" sz="1800" b="0" i="0" u="none" strike="noStrike" dirty="0">
                <a:solidFill>
                  <a:srgbClr val="000000"/>
                </a:solidFill>
                <a:effectLst/>
                <a:latin typeface="Calibri" panose="020F0502020204030204" pitchFamily="34" charset="0"/>
              </a:rPr>
              <a:t>	</a:t>
            </a:r>
          </a:p>
          <a:p>
            <a:endParaRPr lang="en-US" dirty="0">
              <a:solidFill>
                <a:srgbClr val="000000"/>
              </a:solidFill>
              <a:latin typeface="Calibri" panose="020F0502020204030204" pitchFamily="34" charset="0"/>
            </a:endParaRPr>
          </a:p>
          <a:p>
            <a:endParaRPr lang="en-US" sz="1800" b="0" i="0" u="none" strike="noStrike" dirty="0">
              <a:solidFill>
                <a:srgbClr val="000000"/>
              </a:solidFill>
              <a:effectLst/>
              <a:latin typeface="Calibri" panose="020F0502020204030204" pitchFamily="34" charset="0"/>
            </a:endParaRPr>
          </a:p>
          <a:p>
            <a:endParaRPr lang="en-US" sz="1800" b="0" i="0" u="none" strike="noStrike" dirty="0">
              <a:solidFill>
                <a:srgbClr val="000000"/>
              </a:solidFill>
              <a:effectLst/>
              <a:latin typeface="Calibri" panose="020F0502020204030204" pitchFamily="34" charset="0"/>
            </a:endParaRPr>
          </a:p>
          <a:p>
            <a:endParaRPr lang="en-US" dirty="0">
              <a:solidFill>
                <a:srgbClr val="000000"/>
              </a:solidFill>
              <a:latin typeface="Calibri" panose="020F0502020204030204" pitchFamily="34" charset="0"/>
            </a:endParaRPr>
          </a:p>
          <a:p>
            <a:endParaRPr lang="en-US" sz="1800" b="0" i="0" u="none" strike="noStrike" dirty="0">
              <a:solidFill>
                <a:srgbClr val="000000"/>
              </a:solidFill>
              <a:effectLst/>
              <a:latin typeface="Calibri" panose="020F0502020204030204" pitchFamily="34" charset="0"/>
            </a:endParaRPr>
          </a:p>
          <a:p>
            <a:r>
              <a:rPr lang="en-US" dirty="0">
                <a:solidFill>
                  <a:srgbClr val="000000"/>
                </a:solidFill>
                <a:latin typeface="Calibri" panose="020F0502020204030204" pitchFamily="34" charset="0"/>
              </a:rPr>
              <a:t>	</a:t>
            </a:r>
            <a:r>
              <a:rPr lang="en-US" sz="1800" b="0" i="0" u="none" strike="noStrike" dirty="0">
                <a:solidFill>
                  <a:srgbClr val="000000"/>
                </a:solidFill>
                <a:effectLst/>
                <a:latin typeface="Calibri" panose="020F0502020204030204" pitchFamily="34" charset="0"/>
              </a:rPr>
              <a:t>The default values for these 3 properties are the ones you see in the example above: </a:t>
            </a:r>
            <a:r>
              <a:rPr lang="en-US" sz="1800" b="1" i="0" u="none" strike="noStrike" dirty="0">
                <a:solidFill>
                  <a:srgbClr val="000000"/>
                </a:solidFill>
                <a:effectLst/>
                <a:latin typeface="Calibri" panose="020F0502020204030204" pitchFamily="34" charset="0"/>
              </a:rPr>
              <a:t>flex-grow</a:t>
            </a:r>
            <a:r>
              <a:rPr lang="en-US" sz="1800" b="0" i="0" u="none" strike="noStrike" dirty="0">
                <a:solidFill>
                  <a:srgbClr val="000000"/>
                </a:solidFill>
                <a:effectLst/>
                <a:latin typeface="Calibri" panose="020F0502020204030204" pitchFamily="34" charset="0"/>
              </a:rPr>
              <a:t> is 0, </a:t>
            </a:r>
            <a:r>
              <a:rPr lang="en-US" sz="1800" b="1" i="0" u="none" strike="noStrike" dirty="0">
                <a:solidFill>
                  <a:srgbClr val="000000"/>
                </a:solidFill>
                <a:effectLst/>
                <a:latin typeface="Calibri" panose="020F0502020204030204" pitchFamily="34" charset="0"/>
              </a:rPr>
              <a:t>flex-shrink</a:t>
            </a:r>
            <a:r>
              <a:rPr lang="en-US" sz="1800" b="0" i="0" u="none" strike="noStrike" dirty="0">
                <a:solidFill>
                  <a:srgbClr val="000000"/>
                </a:solidFill>
                <a:effectLst/>
                <a:latin typeface="Calibri" panose="020F0502020204030204" pitchFamily="34" charset="0"/>
              </a:rPr>
              <a:t> is 1 and </a:t>
            </a:r>
            <a:r>
              <a:rPr lang="en-US" sz="1800" b="1" i="0" u="none" strike="noStrike" dirty="0">
                <a:solidFill>
                  <a:srgbClr val="000000"/>
                </a:solidFill>
                <a:effectLst/>
                <a:latin typeface="Calibri" panose="020F0502020204030204" pitchFamily="34" charset="0"/>
              </a:rPr>
              <a:t>flex-basis</a:t>
            </a:r>
            <a:r>
              <a:rPr lang="en-US" sz="1800" b="0" i="0" u="none" strike="noStrike" dirty="0">
                <a:solidFill>
                  <a:srgbClr val="000000"/>
                </a:solidFill>
                <a:effectLst/>
                <a:latin typeface="Calibri" panose="020F0502020204030204" pitchFamily="34" charset="0"/>
              </a:rPr>
              <a:t> is 0%. Very often you see the </a:t>
            </a:r>
            <a:r>
              <a:rPr lang="en-US" sz="1800" b="1" i="0" u="none" strike="noStrike" dirty="0">
                <a:solidFill>
                  <a:srgbClr val="000000"/>
                </a:solidFill>
                <a:effectLst/>
                <a:latin typeface="Calibri" panose="020F0502020204030204" pitchFamily="34" charset="0"/>
              </a:rPr>
              <a:t>flex</a:t>
            </a:r>
            <a:r>
              <a:rPr lang="en-US" sz="1800" b="0" i="0" u="none" strike="noStrike" dirty="0">
                <a:solidFill>
                  <a:srgbClr val="000000"/>
                </a:solidFill>
                <a:effectLst/>
                <a:latin typeface="Calibri" panose="020F0502020204030204" pitchFamily="34" charset="0"/>
              </a:rPr>
              <a:t> shorthand being defined with only value (flex: 1;), in which case that value is applied to </a:t>
            </a:r>
            <a:r>
              <a:rPr lang="en-US" sz="1800" b="1" i="0" u="none" strike="noStrike" dirty="0">
                <a:solidFill>
                  <a:srgbClr val="000000"/>
                </a:solidFill>
                <a:effectLst/>
                <a:latin typeface="Calibri" panose="020F0502020204030204" pitchFamily="34" charset="0"/>
              </a:rPr>
              <a:t>flex-grow</a:t>
            </a:r>
            <a:r>
              <a:rPr lang="en-US" sz="1800" b="0" i="0" u="none" strike="noStrike" dirty="0">
                <a:solidFill>
                  <a:srgbClr val="000000"/>
                </a:solidFill>
                <a:effectLst/>
                <a:latin typeface="Calibri" panose="020F0502020204030204" pitchFamily="34" charset="0"/>
              </a:rPr>
              <a:t>, while the latter remains default.</a:t>
            </a: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C3FA21D-A6AC-ECE8-FF9F-AFD529CD4477}"/>
              </a:ext>
            </a:extLst>
          </p:cNvPr>
          <p:cNvPicPr>
            <a:picLocks noChangeAspect="1"/>
          </p:cNvPicPr>
          <p:nvPr/>
        </p:nvPicPr>
        <p:blipFill>
          <a:blip r:embed="rId2"/>
          <a:stretch>
            <a:fillRect/>
          </a:stretch>
        </p:blipFill>
        <p:spPr>
          <a:xfrm>
            <a:off x="4707325" y="3607360"/>
            <a:ext cx="2777349" cy="1333755"/>
          </a:xfrm>
          <a:prstGeom prst="rect">
            <a:avLst/>
          </a:prstGeom>
        </p:spPr>
      </p:pic>
    </p:spTree>
    <p:extLst>
      <p:ext uri="{BB962C8B-B14F-4D97-AF65-F5344CB8AC3E}">
        <p14:creationId xmlns:p14="http://schemas.microsoft.com/office/powerpoint/2010/main" val="2162231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Flexbox - Axes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87842"/>
            <a:ext cx="11167872" cy="3518912"/>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	The way some rules work change depending on which direction you are working with. The default direction for a flex container is horizontal, or row, but you can set it to vertical, or column. The direction can be specified via CSS like so:</a:t>
            </a:r>
          </a:p>
          <a:p>
            <a:endParaRPr lang="en-US" dirty="0">
              <a:solidFill>
                <a:srgbClr val="000000"/>
              </a:solidFill>
              <a:latin typeface="Calibri" panose="020F0502020204030204" pitchFamily="34" charset="0"/>
            </a:endParaRPr>
          </a:p>
          <a:p>
            <a:endParaRPr lang="en-US" sz="1800" b="0" i="0" u="none" strike="noStrike" dirty="0">
              <a:solidFill>
                <a:srgbClr val="000000"/>
              </a:solidFill>
              <a:effectLst/>
              <a:latin typeface="Calibri" panose="020F0502020204030204" pitchFamily="34" charset="0"/>
            </a:endParaRPr>
          </a:p>
          <a:p>
            <a:endParaRPr lang="en-US" sz="1800" b="0" i="0" u="none" strike="noStrike" dirty="0">
              <a:solidFill>
                <a:srgbClr val="000000"/>
              </a:solidFill>
              <a:effectLst/>
              <a:latin typeface="Calibri" panose="020F0502020204030204" pitchFamily="34" charset="0"/>
            </a:endParaRP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	</a:t>
            </a:r>
          </a:p>
          <a:p>
            <a:r>
              <a:rPr lang="en-US" sz="1800" b="0" i="0" u="none" strike="noStrike" dirty="0">
                <a:solidFill>
                  <a:srgbClr val="000000"/>
                </a:solidFill>
                <a:effectLst/>
                <a:latin typeface="Calibri" panose="020F0502020204030204" pitchFamily="34" charset="0"/>
              </a:rPr>
              <a:t>	No matter which direction you’re using, you need to think of your flex-containers as having 2 axes: the main axis and the cross axis. It is the direction of these axes that changes when the flex-direction is changed. In most circumstances, flex-direction: row puts the main axis horizontal (left-to-right), and column puts the main axis vertical (top-to-bottom).</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3EDE58E-47E6-345E-4C21-C2D82CB8E94F}"/>
              </a:ext>
            </a:extLst>
          </p:cNvPr>
          <p:cNvPicPr>
            <a:picLocks noChangeAspect="1"/>
          </p:cNvPicPr>
          <p:nvPr/>
        </p:nvPicPr>
        <p:blipFill>
          <a:blip r:embed="rId2"/>
          <a:stretch>
            <a:fillRect/>
          </a:stretch>
        </p:blipFill>
        <p:spPr>
          <a:xfrm>
            <a:off x="4380644" y="3367918"/>
            <a:ext cx="3430712" cy="1044692"/>
          </a:xfrm>
          <a:prstGeom prst="rect">
            <a:avLst/>
          </a:prstGeom>
        </p:spPr>
      </p:pic>
    </p:spTree>
    <p:extLst>
      <p:ext uri="{BB962C8B-B14F-4D97-AF65-F5344CB8AC3E}">
        <p14:creationId xmlns:p14="http://schemas.microsoft.com/office/powerpoint/2010/main" val="2143965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Flexbox - Axes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87842"/>
            <a:ext cx="11167872" cy="1477328"/>
          </a:xfrm>
          <a:prstGeom prst="rect">
            <a:avLst/>
          </a:prstGeom>
          <a:noFill/>
        </p:spPr>
        <p:txBody>
          <a:bodyPr wrap="square" rtlCol="0">
            <a:spAutoFit/>
          </a:bodyPr>
          <a:lstStyle/>
          <a:p>
            <a:pPr rtl="0">
              <a:spcBef>
                <a:spcPts val="0"/>
              </a:spcBef>
              <a:spcAft>
                <a:spcPts val="800"/>
              </a:spcAft>
            </a:pPr>
            <a:r>
              <a:rPr lang="en-US" b="0" i="0" u="none" strike="noStrike" dirty="0">
                <a:solidFill>
                  <a:srgbClr val="000000"/>
                </a:solidFill>
                <a:effectLst/>
                <a:latin typeface="Calibri" panose="020F0502020204030204" pitchFamily="34" charset="0"/>
              </a:rPr>
              <a:t>	One thing to note is that in this example, </a:t>
            </a:r>
            <a:r>
              <a:rPr lang="en-US" b="1" i="0" u="none" strike="noStrike" dirty="0">
                <a:solidFill>
                  <a:srgbClr val="000000"/>
                </a:solidFill>
                <a:effectLst/>
                <a:latin typeface="Calibri" panose="020F0502020204030204" pitchFamily="34" charset="0"/>
              </a:rPr>
              <a:t>flex-direction: column </a:t>
            </a:r>
            <a:r>
              <a:rPr lang="en-US" b="0" i="0" u="none" strike="noStrike" dirty="0">
                <a:solidFill>
                  <a:srgbClr val="000000"/>
                </a:solidFill>
                <a:effectLst/>
                <a:latin typeface="Calibri" panose="020F0502020204030204" pitchFamily="34" charset="0"/>
              </a:rPr>
              <a:t>would not work as expected if we used the shorthand flex: 1; The </a:t>
            </a:r>
            <a:r>
              <a:rPr lang="en-US" b="1" i="0" u="none" strike="noStrike" dirty="0">
                <a:solidFill>
                  <a:srgbClr val="000000"/>
                </a:solidFill>
                <a:effectLst/>
                <a:latin typeface="Calibri" panose="020F0502020204030204" pitchFamily="34" charset="0"/>
              </a:rPr>
              <a:t>div</a:t>
            </a:r>
            <a:r>
              <a:rPr lang="en-US" b="0" i="0" u="none" strike="noStrike" dirty="0">
                <a:solidFill>
                  <a:srgbClr val="000000"/>
                </a:solidFill>
                <a:effectLst/>
                <a:latin typeface="Calibri" panose="020F0502020204030204" pitchFamily="34" charset="0"/>
              </a:rPr>
              <a:t>s collapse, even though they clearly have a height defined there. The reason for this is that the flex shorthand expands flex-basis to 0, which means that all flex-growing and flex-shrinking would begin their calculations from 0. Empty divs by default have 0 height, so for our flex items to fill up the height of their container, they don’t actually need to have any height at all.</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3EDE58E-47E6-345E-4C21-C2D82CB8E94F}"/>
              </a:ext>
            </a:extLst>
          </p:cNvPr>
          <p:cNvPicPr>
            <a:picLocks noChangeAspect="1"/>
          </p:cNvPicPr>
          <p:nvPr/>
        </p:nvPicPr>
        <p:blipFill>
          <a:blip r:embed="rId2"/>
          <a:srcRect/>
          <a:stretch/>
        </p:blipFill>
        <p:spPr>
          <a:xfrm>
            <a:off x="1931610" y="4856764"/>
            <a:ext cx="2049680" cy="1966175"/>
          </a:xfrm>
          <a:prstGeom prst="rect">
            <a:avLst/>
          </a:prstGeom>
        </p:spPr>
      </p:pic>
      <p:pic>
        <p:nvPicPr>
          <p:cNvPr id="3" name="Picture 2">
            <a:extLst>
              <a:ext uri="{FF2B5EF4-FFF2-40B4-BE49-F238E27FC236}">
                <a16:creationId xmlns:a16="http://schemas.microsoft.com/office/drawing/2014/main" id="{E01FBDA7-DC46-38C4-DDDC-1A39837D4348}"/>
              </a:ext>
            </a:extLst>
          </p:cNvPr>
          <p:cNvPicPr>
            <a:picLocks noChangeAspect="1"/>
          </p:cNvPicPr>
          <p:nvPr/>
        </p:nvPicPr>
        <p:blipFill>
          <a:blip r:embed="rId3"/>
          <a:stretch>
            <a:fillRect/>
          </a:stretch>
        </p:blipFill>
        <p:spPr>
          <a:xfrm>
            <a:off x="1931610" y="3957502"/>
            <a:ext cx="2049681" cy="866890"/>
          </a:xfrm>
          <a:prstGeom prst="rect">
            <a:avLst/>
          </a:prstGeom>
        </p:spPr>
      </p:pic>
      <p:pic>
        <p:nvPicPr>
          <p:cNvPr id="8" name="Picture 7">
            <a:extLst>
              <a:ext uri="{FF2B5EF4-FFF2-40B4-BE49-F238E27FC236}">
                <a16:creationId xmlns:a16="http://schemas.microsoft.com/office/drawing/2014/main" id="{B86E83A4-E478-B18D-9A9B-9D494DBADD93}"/>
              </a:ext>
            </a:extLst>
          </p:cNvPr>
          <p:cNvPicPr>
            <a:picLocks noChangeAspect="1"/>
          </p:cNvPicPr>
          <p:nvPr/>
        </p:nvPicPr>
        <p:blipFill>
          <a:blip r:embed="rId4"/>
          <a:stretch>
            <a:fillRect/>
          </a:stretch>
        </p:blipFill>
        <p:spPr>
          <a:xfrm>
            <a:off x="8045040" y="4856764"/>
            <a:ext cx="3355247" cy="333375"/>
          </a:xfrm>
          <a:prstGeom prst="rect">
            <a:avLst/>
          </a:prstGeom>
        </p:spPr>
      </p:pic>
      <p:sp>
        <p:nvSpPr>
          <p:cNvPr id="9" name="Arrow: Right 8">
            <a:extLst>
              <a:ext uri="{FF2B5EF4-FFF2-40B4-BE49-F238E27FC236}">
                <a16:creationId xmlns:a16="http://schemas.microsoft.com/office/drawing/2014/main" id="{C0D60A11-006E-D04A-AF2A-AB7207F88619}"/>
              </a:ext>
            </a:extLst>
          </p:cNvPr>
          <p:cNvSpPr/>
          <p:nvPr/>
        </p:nvSpPr>
        <p:spPr>
          <a:xfrm>
            <a:off x="5395519" y="4676484"/>
            <a:ext cx="1400961" cy="693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223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Flexbox - Axes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87842"/>
            <a:ext cx="11167872" cy="923330"/>
          </a:xfrm>
          <a:prstGeom prst="rect">
            <a:avLst/>
          </a:prstGeom>
          <a:noFill/>
        </p:spPr>
        <p:txBody>
          <a:bodyPr wrap="square" rtlCol="0">
            <a:spAutoFit/>
          </a:bodyPr>
          <a:lstStyle/>
          <a:p>
            <a:pPr indent="457200" rtl="0">
              <a:spcBef>
                <a:spcPts val="0"/>
              </a:spcBef>
              <a:spcAft>
                <a:spcPts val="800"/>
              </a:spcAft>
            </a:pPr>
            <a:r>
              <a:rPr lang="en-US" b="0" i="0" u="none" strike="noStrike" dirty="0">
                <a:solidFill>
                  <a:srgbClr val="000000"/>
                </a:solidFill>
                <a:effectLst/>
                <a:latin typeface="Calibri" panose="020F0502020204030204" pitchFamily="34" charset="0"/>
                <a:cs typeface="Calibri" panose="020F0502020204030204" pitchFamily="34" charset="0"/>
              </a:rPr>
              <a:t>The previous example is fixed by specifying </a:t>
            </a:r>
            <a:r>
              <a:rPr lang="en-US" b="1" i="0" u="none" strike="noStrike" dirty="0">
                <a:solidFill>
                  <a:srgbClr val="000000"/>
                </a:solidFill>
                <a:effectLst/>
                <a:latin typeface="Calibri" panose="020F0502020204030204" pitchFamily="34" charset="0"/>
                <a:cs typeface="Calibri" panose="020F0502020204030204" pitchFamily="34" charset="0"/>
              </a:rPr>
              <a:t>flex: 1 1 auto</a:t>
            </a:r>
            <a:r>
              <a:rPr lang="en-US" b="0" i="0" u="none" strike="noStrike" dirty="0">
                <a:solidFill>
                  <a:srgbClr val="000000"/>
                </a:solidFill>
                <a:effectLst/>
                <a:latin typeface="Calibri" panose="020F0502020204030204" pitchFamily="34" charset="0"/>
                <a:cs typeface="Calibri" panose="020F0502020204030204" pitchFamily="34" charset="0"/>
              </a:rPr>
              <a:t>, telling the flex items to default to their given height. We could also have fixed it by putting a height on the parent </a:t>
            </a:r>
            <a:r>
              <a:rPr lang="en-US" b="1" i="0" u="none" strike="noStrike" dirty="0">
                <a:solidFill>
                  <a:srgbClr val="000000"/>
                </a:solidFill>
                <a:effectLst/>
                <a:latin typeface="Calibri" panose="020F0502020204030204" pitchFamily="34" charset="0"/>
                <a:cs typeface="Calibri" panose="020F0502020204030204" pitchFamily="34" charset="0"/>
              </a:rPr>
              <a:t>.flex-container</a:t>
            </a:r>
            <a:r>
              <a:rPr lang="en-US" b="0" i="0" u="none" strike="noStrike" dirty="0">
                <a:solidFill>
                  <a:srgbClr val="000000"/>
                </a:solidFill>
                <a:effectLst/>
                <a:latin typeface="Calibri" panose="020F0502020204030204" pitchFamily="34" charset="0"/>
                <a:cs typeface="Calibri" panose="020F0502020204030204" pitchFamily="34" charset="0"/>
              </a:rPr>
              <a:t>, or by using </a:t>
            </a:r>
            <a:r>
              <a:rPr lang="en-US" b="1" i="0" u="none" strike="noStrike" dirty="0">
                <a:solidFill>
                  <a:srgbClr val="000000"/>
                </a:solidFill>
                <a:effectLst/>
                <a:latin typeface="Calibri" panose="020F0502020204030204" pitchFamily="34" charset="0"/>
                <a:cs typeface="Calibri" panose="020F0502020204030204" pitchFamily="34" charset="0"/>
              </a:rPr>
              <a:t>flex-grow: 1 </a:t>
            </a:r>
            <a:r>
              <a:rPr lang="en-US" b="0" i="0" u="none" strike="noStrike" dirty="0">
                <a:solidFill>
                  <a:srgbClr val="000000"/>
                </a:solidFill>
                <a:effectLst/>
                <a:latin typeface="Calibri" panose="020F0502020204030204" pitchFamily="34" charset="0"/>
                <a:cs typeface="Calibri" panose="020F0502020204030204" pitchFamily="34" charset="0"/>
              </a:rPr>
              <a:t>instead of the shorthand.</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3EDE58E-47E6-345E-4C21-C2D82CB8E94F}"/>
              </a:ext>
            </a:extLst>
          </p:cNvPr>
          <p:cNvPicPr>
            <a:picLocks noChangeAspect="1"/>
          </p:cNvPicPr>
          <p:nvPr/>
        </p:nvPicPr>
        <p:blipFill>
          <a:blip r:embed="rId2"/>
          <a:srcRect/>
          <a:stretch/>
        </p:blipFill>
        <p:spPr>
          <a:xfrm>
            <a:off x="1947096" y="4856764"/>
            <a:ext cx="2018706" cy="1966175"/>
          </a:xfrm>
          <a:prstGeom prst="rect">
            <a:avLst/>
          </a:prstGeom>
        </p:spPr>
      </p:pic>
      <p:pic>
        <p:nvPicPr>
          <p:cNvPr id="3" name="Picture 2">
            <a:extLst>
              <a:ext uri="{FF2B5EF4-FFF2-40B4-BE49-F238E27FC236}">
                <a16:creationId xmlns:a16="http://schemas.microsoft.com/office/drawing/2014/main" id="{E01FBDA7-DC46-38C4-DDDC-1A39837D4348}"/>
              </a:ext>
            </a:extLst>
          </p:cNvPr>
          <p:cNvPicPr>
            <a:picLocks noChangeAspect="1"/>
          </p:cNvPicPr>
          <p:nvPr/>
        </p:nvPicPr>
        <p:blipFill>
          <a:blip r:embed="rId3"/>
          <a:stretch>
            <a:fillRect/>
          </a:stretch>
        </p:blipFill>
        <p:spPr>
          <a:xfrm>
            <a:off x="1931610" y="3957502"/>
            <a:ext cx="2049681" cy="866890"/>
          </a:xfrm>
          <a:prstGeom prst="rect">
            <a:avLst/>
          </a:prstGeom>
        </p:spPr>
      </p:pic>
      <p:pic>
        <p:nvPicPr>
          <p:cNvPr id="8" name="Picture 7">
            <a:extLst>
              <a:ext uri="{FF2B5EF4-FFF2-40B4-BE49-F238E27FC236}">
                <a16:creationId xmlns:a16="http://schemas.microsoft.com/office/drawing/2014/main" id="{B86E83A4-E478-B18D-9A9B-9D494DBADD93}"/>
              </a:ext>
            </a:extLst>
          </p:cNvPr>
          <p:cNvPicPr>
            <a:picLocks noChangeAspect="1"/>
          </p:cNvPicPr>
          <p:nvPr/>
        </p:nvPicPr>
        <p:blipFill>
          <a:blip r:embed="rId4"/>
          <a:srcRect/>
          <a:stretch/>
        </p:blipFill>
        <p:spPr>
          <a:xfrm>
            <a:off x="7974736" y="4590690"/>
            <a:ext cx="3518181" cy="866890"/>
          </a:xfrm>
          <a:prstGeom prst="rect">
            <a:avLst/>
          </a:prstGeom>
        </p:spPr>
      </p:pic>
      <p:sp>
        <p:nvSpPr>
          <p:cNvPr id="9" name="Arrow: Right 8">
            <a:extLst>
              <a:ext uri="{FF2B5EF4-FFF2-40B4-BE49-F238E27FC236}">
                <a16:creationId xmlns:a16="http://schemas.microsoft.com/office/drawing/2014/main" id="{C0D60A11-006E-D04A-AF2A-AB7207F88619}"/>
              </a:ext>
            </a:extLst>
          </p:cNvPr>
          <p:cNvSpPr/>
          <p:nvPr/>
        </p:nvSpPr>
        <p:spPr>
          <a:xfrm>
            <a:off x="5395519" y="4676484"/>
            <a:ext cx="1400961" cy="693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601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Flexbox - Alignment</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87842"/>
            <a:ext cx="11167872" cy="1579920"/>
          </a:xfrm>
          <a:prstGeom prst="rect">
            <a:avLst/>
          </a:prstGeom>
          <a:noFill/>
        </p:spPr>
        <p:txBody>
          <a:bodyPr wrap="square" rtlCol="0">
            <a:spAutoFit/>
          </a:bodyPr>
          <a:lstStyle/>
          <a:p>
            <a:pPr indent="457200" rtl="0">
              <a:spcBef>
                <a:spcPts val="0"/>
              </a:spcBef>
              <a:spcAft>
                <a:spcPts val="800"/>
              </a:spcAft>
            </a:pPr>
            <a:r>
              <a:rPr lang="en-US" sz="1800" b="0" i="0" u="none" strike="noStrike" dirty="0">
                <a:solidFill>
                  <a:srgbClr val="000000"/>
                </a:solidFill>
                <a:effectLst/>
                <a:latin typeface="Calibri" panose="020F0502020204030204" pitchFamily="34" charset="0"/>
              </a:rPr>
              <a:t>	So far everything we’ve touched with flexbox has used the rule flex: 1 on all flex items, which makes the items grow or shrink equally to fill all of the available space. Very often, however, this is not the desired effect. Flex is also very useful for arranging items that have a specific size. Let’s look at another example:</a:t>
            </a:r>
            <a:endParaRPr lang="en-US" b="0" dirty="0">
              <a:effectLst/>
            </a:endParaRPr>
          </a:p>
          <a:p>
            <a:br>
              <a:rPr lang="en-US" dirty="0"/>
            </a:br>
            <a:endParaRPr lang="en-US" dirty="0">
              <a:latin typeface="Calibri" panose="020F0502020204030204" pitchFamily="34" charset="0"/>
              <a:cs typeface="Calibri" panose="020F0502020204030204" pitchFamily="34" charset="0"/>
            </a:endParaRPr>
          </a:p>
        </p:txBody>
      </p:sp>
      <p:pic>
        <p:nvPicPr>
          <p:cNvPr id="4100" name="Picture 4">
            <a:extLst>
              <a:ext uri="{FF2B5EF4-FFF2-40B4-BE49-F238E27FC236}">
                <a16:creationId xmlns:a16="http://schemas.microsoft.com/office/drawing/2014/main" id="{C1EF8E02-5865-F279-3225-0666D4E12AE7}"/>
              </a:ext>
            </a:extLst>
          </p:cNvPr>
          <p:cNvPicPr>
            <a:picLocks noChangeAspect="1" noChangeArrowheads="1"/>
          </p:cNvPicPr>
          <p:nvPr/>
        </p:nvPicPr>
        <p:blipFill>
          <a:blip r:embed="rId2"/>
          <a:srcRect/>
          <a:stretch/>
        </p:blipFill>
        <p:spPr bwMode="auto">
          <a:xfrm>
            <a:off x="1875202" y="3548188"/>
            <a:ext cx="2143125" cy="9173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978A037-0305-B7E3-F8FB-ED34F52D4BE4}"/>
              </a:ext>
            </a:extLst>
          </p:cNvPr>
          <p:cNvPicPr>
            <a:picLocks noChangeAspect="1" noChangeArrowheads="1"/>
          </p:cNvPicPr>
          <p:nvPr/>
        </p:nvPicPr>
        <p:blipFill>
          <a:blip r:embed="rId3"/>
          <a:srcRect/>
          <a:stretch/>
        </p:blipFill>
        <p:spPr bwMode="auto">
          <a:xfrm>
            <a:off x="1875201" y="4670826"/>
            <a:ext cx="2143125" cy="19101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92038E0-1A2A-B5AB-878E-B938AFB52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127" y="3799064"/>
            <a:ext cx="3582972" cy="1672054"/>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E8E276B6-6AA7-16E4-E5DD-7F0357224836}"/>
              </a:ext>
            </a:extLst>
          </p:cNvPr>
          <p:cNvSpPr/>
          <p:nvPr/>
        </p:nvSpPr>
        <p:spPr>
          <a:xfrm>
            <a:off x="5069746" y="4288124"/>
            <a:ext cx="1400961" cy="693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729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07644DEF-A531-02A1-FFB7-9C7BF295E22A}"/>
              </a:ext>
            </a:extLst>
          </p:cNvPr>
          <p:cNvPicPr>
            <a:picLocks noGrp="1" noChangeAspect="1"/>
          </p:cNvPicPr>
          <p:nvPr>
            <p:ph type="pic" sz="quarter" idx="13"/>
          </p:nvPr>
        </p:nvPicPr>
        <p:blipFill rotWithShape="1">
          <a:blip r:embed="rId2"/>
          <a:srcRect l="11301" r="11301"/>
          <a:stretch/>
        </p:blipFill>
        <p:spPr>
          <a:xfrm>
            <a:off x="-9153" y="0"/>
            <a:ext cx="6105136" cy="6240787"/>
          </a:xfrm>
        </p:spPr>
      </p:pic>
      <p:pic>
        <p:nvPicPr>
          <p:cNvPr id="23" name="Picture Placeholder 22">
            <a:extLst>
              <a:ext uri="{FF2B5EF4-FFF2-40B4-BE49-F238E27FC236}">
                <a16:creationId xmlns:a16="http://schemas.microsoft.com/office/drawing/2014/main" id="{1E8BE3ED-4647-2CC5-9EE4-BBA8899CC1C0}"/>
              </a:ext>
            </a:extLst>
          </p:cNvPr>
          <p:cNvPicPr>
            <a:picLocks noGrp="1" noChangeAspect="1"/>
          </p:cNvPicPr>
          <p:nvPr>
            <p:ph type="pic" sz="quarter" idx="14"/>
          </p:nvPr>
        </p:nvPicPr>
        <p:blipFill rotWithShape="1">
          <a:blip r:embed="rId3"/>
          <a:srcRect l="5712" r="5712"/>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normAutofit/>
          </a:bodyPr>
          <a:lstStyle/>
          <a:p>
            <a:r>
              <a:rPr lang="en-US" sz="4800" dirty="0">
                <a:solidFill>
                  <a:schemeClr val="accent2"/>
                </a:solidFill>
              </a:rPr>
              <a:t>Selectors</a:t>
            </a:r>
          </a:p>
        </p:txBody>
      </p:sp>
      <p:sp>
        <p:nvSpPr>
          <p:cNvPr id="3" name="Subtitle 2">
            <a:extLst>
              <a:ext uri="{FF2B5EF4-FFF2-40B4-BE49-F238E27FC236}">
                <a16:creationId xmlns:a16="http://schemas.microsoft.com/office/drawing/2014/main" id="{01936F09-0400-7864-492D-E3A359BF7191}"/>
              </a:ext>
            </a:extLst>
          </p:cNvPr>
          <p:cNvSpPr>
            <a:spLocks noGrp="1"/>
          </p:cNvSpPr>
          <p:nvPr>
            <p:ph type="subTitle" idx="1"/>
          </p:nvPr>
        </p:nvSpPr>
        <p:spPr/>
        <p:txBody>
          <a:bodyPr/>
          <a:lstStyle/>
          <a:p>
            <a:r>
              <a:rPr lang="en-US" dirty="0"/>
              <a:t>CSS</a:t>
            </a:r>
          </a:p>
        </p:txBody>
      </p:sp>
    </p:spTree>
    <p:extLst>
      <p:ext uri="{BB962C8B-B14F-4D97-AF65-F5344CB8AC3E}">
        <p14:creationId xmlns:p14="http://schemas.microsoft.com/office/powerpoint/2010/main" val="1633727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Flexbox - Alignment</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689604"/>
            <a:ext cx="11167872" cy="369332"/>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cs typeface="Calibri" panose="020F0502020204030204" pitchFamily="34" charset="0"/>
              </a:rPr>
              <a:t>	If we add </a:t>
            </a:r>
            <a:r>
              <a:rPr lang="en-US" sz="1800" b="1" i="0" u="none" strike="noStrike" dirty="0">
                <a:solidFill>
                  <a:srgbClr val="000000"/>
                </a:solidFill>
                <a:effectLst/>
                <a:latin typeface="Calibri" panose="020F0502020204030204" pitchFamily="34" charset="0"/>
                <a:cs typeface="Calibri" panose="020F0502020204030204" pitchFamily="34" charset="0"/>
              </a:rPr>
              <a:t>flex: 1;</a:t>
            </a:r>
            <a:r>
              <a:rPr lang="en-US" sz="1800" b="0" i="0" u="none" strike="noStrike" dirty="0">
                <a:solidFill>
                  <a:srgbClr val="000000"/>
                </a:solidFill>
                <a:effectLst/>
                <a:latin typeface="Calibri" panose="020F0502020204030204" pitchFamily="34" charset="0"/>
                <a:cs typeface="Calibri" panose="020F0502020204030204" pitchFamily="34" charset="0"/>
              </a:rPr>
              <a:t> to the item class, we can see that the items expand to take the full width of the parent.</a:t>
            </a:r>
            <a:endParaRPr lang="en-US" dirty="0">
              <a:latin typeface="Calibri" panose="020F0502020204030204" pitchFamily="34" charset="0"/>
              <a:cs typeface="Calibri" panose="020F0502020204030204" pitchFamily="34" charset="0"/>
            </a:endParaRPr>
          </a:p>
        </p:txBody>
      </p:sp>
      <p:pic>
        <p:nvPicPr>
          <p:cNvPr id="4100" name="Picture 4">
            <a:extLst>
              <a:ext uri="{FF2B5EF4-FFF2-40B4-BE49-F238E27FC236}">
                <a16:creationId xmlns:a16="http://schemas.microsoft.com/office/drawing/2014/main" id="{C1EF8E02-5865-F279-3225-0666D4E12AE7}"/>
              </a:ext>
            </a:extLst>
          </p:cNvPr>
          <p:cNvPicPr>
            <a:picLocks noChangeAspect="1" noChangeArrowheads="1"/>
          </p:cNvPicPr>
          <p:nvPr/>
        </p:nvPicPr>
        <p:blipFill>
          <a:blip r:embed="rId2"/>
          <a:srcRect/>
          <a:stretch/>
        </p:blipFill>
        <p:spPr bwMode="auto">
          <a:xfrm>
            <a:off x="1875202" y="3548188"/>
            <a:ext cx="2143125" cy="9173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978A037-0305-B7E3-F8FB-ED34F52D4BE4}"/>
              </a:ext>
            </a:extLst>
          </p:cNvPr>
          <p:cNvPicPr>
            <a:picLocks noChangeAspect="1" noChangeArrowheads="1"/>
          </p:cNvPicPr>
          <p:nvPr/>
        </p:nvPicPr>
        <p:blipFill>
          <a:blip r:embed="rId3"/>
          <a:srcRect/>
          <a:stretch/>
        </p:blipFill>
        <p:spPr bwMode="auto">
          <a:xfrm>
            <a:off x="1875202" y="4670826"/>
            <a:ext cx="2143124" cy="204330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E8E276B6-6AA7-16E4-E5DD-7F0357224836}"/>
              </a:ext>
            </a:extLst>
          </p:cNvPr>
          <p:cNvSpPr/>
          <p:nvPr/>
        </p:nvSpPr>
        <p:spPr>
          <a:xfrm>
            <a:off x="5069746" y="4288124"/>
            <a:ext cx="1400961" cy="693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E739A1BD-188A-AA5E-0ED8-D987135A3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305" y="3875141"/>
            <a:ext cx="3455456" cy="153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33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Flexbox - Alignment</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442873"/>
            <a:ext cx="11167872" cy="646331"/>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	However, what if we wanted the items to stay the original width, but distribute themselves differently inside the container? First we remove </a:t>
            </a:r>
            <a:r>
              <a:rPr lang="en-US" sz="1800" b="1" i="0" u="none" strike="noStrike" dirty="0">
                <a:solidFill>
                  <a:srgbClr val="000000"/>
                </a:solidFill>
                <a:effectLst/>
                <a:latin typeface="Calibri" panose="020F0502020204030204" pitchFamily="34" charset="0"/>
              </a:rPr>
              <a:t>flex: 1;</a:t>
            </a:r>
            <a:r>
              <a:rPr lang="en-US" sz="1800" b="0" i="0" u="none" strike="noStrike" dirty="0">
                <a:solidFill>
                  <a:srgbClr val="000000"/>
                </a:solidFill>
                <a:effectLst/>
                <a:latin typeface="Calibri" panose="020F0502020204030204" pitchFamily="34" charset="0"/>
              </a:rPr>
              <a:t> from </a:t>
            </a:r>
            <a:r>
              <a:rPr lang="en-US" sz="1800" b="1" i="0" u="none" strike="noStrike" dirty="0">
                <a:solidFill>
                  <a:srgbClr val="000000"/>
                </a:solidFill>
                <a:effectLst/>
                <a:latin typeface="Calibri" panose="020F0502020204030204" pitchFamily="34" charset="0"/>
              </a:rPr>
              <a:t>.item</a:t>
            </a:r>
            <a:r>
              <a:rPr lang="en-US" sz="1800" b="0" i="0" u="none" strike="noStrike" dirty="0">
                <a:solidFill>
                  <a:srgbClr val="000000"/>
                </a:solidFill>
                <a:effectLst/>
                <a:latin typeface="Calibri" panose="020F0502020204030204" pitchFamily="34" charset="0"/>
              </a:rPr>
              <a:t> and add </a:t>
            </a:r>
            <a:r>
              <a:rPr lang="en-US" sz="1800" b="1" i="0" u="none" strike="noStrike" dirty="0">
                <a:solidFill>
                  <a:srgbClr val="000000"/>
                </a:solidFill>
                <a:effectLst/>
                <a:latin typeface="Calibri" panose="020F0502020204030204" pitchFamily="34" charset="0"/>
              </a:rPr>
              <a:t>justify-content: space-between</a:t>
            </a:r>
            <a:r>
              <a:rPr lang="en-US" sz="1800" b="0" i="0" u="none" strike="noStrike" dirty="0">
                <a:solidFill>
                  <a:srgbClr val="000000"/>
                </a:solidFill>
                <a:effectLst/>
                <a:latin typeface="Calibri" panose="020F0502020204030204" pitchFamily="34" charset="0"/>
              </a:rPr>
              <a:t> to </a:t>
            </a:r>
            <a:r>
              <a:rPr lang="en-US" sz="1800" b="1" i="0" u="none" strike="noStrike" dirty="0">
                <a:solidFill>
                  <a:srgbClr val="000000"/>
                </a:solidFill>
                <a:effectLst/>
                <a:latin typeface="Calibri" panose="020F0502020204030204" pitchFamily="34" charset="0"/>
              </a:rPr>
              <a:t>.container.</a:t>
            </a:r>
            <a:endParaRPr lang="en-US" dirty="0">
              <a:latin typeface="Calibri" panose="020F0502020204030204" pitchFamily="34" charset="0"/>
              <a:cs typeface="Calibri" panose="020F0502020204030204" pitchFamily="34" charset="0"/>
            </a:endParaRPr>
          </a:p>
        </p:txBody>
      </p:sp>
      <p:pic>
        <p:nvPicPr>
          <p:cNvPr id="4100" name="Picture 4">
            <a:extLst>
              <a:ext uri="{FF2B5EF4-FFF2-40B4-BE49-F238E27FC236}">
                <a16:creationId xmlns:a16="http://schemas.microsoft.com/office/drawing/2014/main" id="{C1EF8E02-5865-F279-3225-0666D4E12AE7}"/>
              </a:ext>
            </a:extLst>
          </p:cNvPr>
          <p:cNvPicPr>
            <a:picLocks noChangeAspect="1" noChangeArrowheads="1"/>
          </p:cNvPicPr>
          <p:nvPr/>
        </p:nvPicPr>
        <p:blipFill>
          <a:blip r:embed="rId2"/>
          <a:srcRect/>
          <a:stretch/>
        </p:blipFill>
        <p:spPr bwMode="auto">
          <a:xfrm>
            <a:off x="1875202" y="3548188"/>
            <a:ext cx="2143125" cy="9173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978A037-0305-B7E3-F8FB-ED34F52D4BE4}"/>
              </a:ext>
            </a:extLst>
          </p:cNvPr>
          <p:cNvPicPr>
            <a:picLocks noChangeAspect="1" noChangeArrowheads="1"/>
          </p:cNvPicPr>
          <p:nvPr/>
        </p:nvPicPr>
        <p:blipFill>
          <a:blip r:embed="rId3"/>
          <a:srcRect/>
          <a:stretch/>
        </p:blipFill>
        <p:spPr bwMode="auto">
          <a:xfrm>
            <a:off x="1890380" y="4670826"/>
            <a:ext cx="2112768" cy="204330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E8E276B6-6AA7-16E4-E5DD-7F0357224836}"/>
              </a:ext>
            </a:extLst>
          </p:cNvPr>
          <p:cNvSpPr/>
          <p:nvPr/>
        </p:nvSpPr>
        <p:spPr>
          <a:xfrm>
            <a:off x="5069746" y="4288124"/>
            <a:ext cx="1400961" cy="693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843B3133-A868-6296-5956-85B6B534FC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305" y="4015763"/>
            <a:ext cx="3455456" cy="131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102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Flexbox - Alignment</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442873"/>
            <a:ext cx="11167872" cy="369332"/>
          </a:xfrm>
          <a:prstGeom prst="rect">
            <a:avLst/>
          </a:prstGeom>
          <a:noFill/>
        </p:spPr>
        <p:txBody>
          <a:bodyPr wrap="square" rtlCol="0">
            <a:spAutoFit/>
          </a:bodyPr>
          <a:lstStyle/>
          <a:p>
            <a:pPr rtl="0">
              <a:spcBef>
                <a:spcPts val="0"/>
              </a:spcBef>
              <a:spcAft>
                <a:spcPts val="800"/>
              </a:spcAft>
            </a:pPr>
            <a:r>
              <a:rPr lang="en-US" sz="1800" b="1" i="0" u="none" strike="noStrike" dirty="0">
                <a:solidFill>
                  <a:srgbClr val="000000"/>
                </a:solidFill>
                <a:effectLst/>
                <a:latin typeface="Calibri" panose="020F0502020204030204" pitchFamily="34" charset="0"/>
              </a:rPr>
              <a:t>	justify-content</a:t>
            </a:r>
            <a:r>
              <a:rPr lang="en-US" sz="1800" b="0" i="0" u="none" strike="noStrike" dirty="0">
                <a:solidFill>
                  <a:srgbClr val="000000"/>
                </a:solidFill>
                <a:effectLst/>
                <a:latin typeface="Calibri" panose="020F0502020204030204" pitchFamily="34" charset="0"/>
              </a:rPr>
              <a:t> aligns items across the main axis. Let’s look at a few values that you can use here:</a:t>
            </a:r>
            <a:endParaRPr lang="en-US" b="0" dirty="0">
              <a:effectLst/>
            </a:endParaRPr>
          </a:p>
        </p:txBody>
      </p:sp>
      <p:pic>
        <p:nvPicPr>
          <p:cNvPr id="5" name="Picture 4">
            <a:extLst>
              <a:ext uri="{FF2B5EF4-FFF2-40B4-BE49-F238E27FC236}">
                <a16:creationId xmlns:a16="http://schemas.microsoft.com/office/drawing/2014/main" id="{45CD1D9F-00DB-723E-A200-E01C9EBB59CF}"/>
              </a:ext>
            </a:extLst>
          </p:cNvPr>
          <p:cNvPicPr>
            <a:picLocks noChangeAspect="1"/>
          </p:cNvPicPr>
          <p:nvPr/>
        </p:nvPicPr>
        <p:blipFill>
          <a:blip r:embed="rId2"/>
          <a:stretch>
            <a:fillRect/>
          </a:stretch>
        </p:blipFill>
        <p:spPr>
          <a:xfrm>
            <a:off x="2659310" y="3122255"/>
            <a:ext cx="6873380" cy="1847082"/>
          </a:xfrm>
          <a:prstGeom prst="rect">
            <a:avLst/>
          </a:prstGeom>
        </p:spPr>
      </p:pic>
    </p:spTree>
    <p:extLst>
      <p:ext uri="{BB962C8B-B14F-4D97-AF65-F5344CB8AC3E}">
        <p14:creationId xmlns:p14="http://schemas.microsoft.com/office/powerpoint/2010/main" val="1536780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Flexbox - Alignment</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442873"/>
            <a:ext cx="11167872" cy="646331"/>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	To change the placement of items along the cross axis use </a:t>
            </a:r>
            <a:r>
              <a:rPr lang="en-US" sz="1800" b="1" i="0" u="none" strike="noStrike" dirty="0">
                <a:solidFill>
                  <a:srgbClr val="000000"/>
                </a:solidFill>
                <a:effectLst/>
                <a:latin typeface="Calibri" panose="020F0502020204030204" pitchFamily="34" charset="0"/>
              </a:rPr>
              <a:t>align-items</a:t>
            </a:r>
            <a:r>
              <a:rPr lang="en-US" sz="1800" b="0" i="0" u="none" strike="noStrike" dirty="0">
                <a:solidFill>
                  <a:srgbClr val="000000"/>
                </a:solidFill>
                <a:effectLst/>
                <a:latin typeface="Calibri" panose="020F0502020204030204" pitchFamily="34" charset="0"/>
              </a:rPr>
              <a:t>. In the example below you can see how the items are placed in center along the cross axis by putting </a:t>
            </a:r>
            <a:r>
              <a:rPr lang="en-US" sz="1800" b="1" i="0" u="none" strike="noStrike" dirty="0">
                <a:solidFill>
                  <a:srgbClr val="000000"/>
                </a:solidFill>
                <a:effectLst/>
                <a:latin typeface="Calibri" panose="020F0502020204030204" pitchFamily="34" charset="0"/>
              </a:rPr>
              <a:t>align-items: center; </a:t>
            </a:r>
            <a:r>
              <a:rPr lang="en-US" sz="1800" b="0" i="0" u="none" strike="noStrike" dirty="0">
                <a:solidFill>
                  <a:srgbClr val="000000"/>
                </a:solidFill>
                <a:effectLst/>
                <a:latin typeface="Calibri" panose="020F0502020204030204" pitchFamily="34" charset="0"/>
              </a:rPr>
              <a:t>onto </a:t>
            </a:r>
            <a:r>
              <a:rPr lang="en-US" sz="1800" b="1" i="0" u="none" strike="noStrike" dirty="0">
                <a:solidFill>
                  <a:srgbClr val="000000"/>
                </a:solidFill>
                <a:effectLst/>
                <a:latin typeface="Calibri" panose="020F0502020204030204" pitchFamily="34" charset="0"/>
              </a:rPr>
              <a:t>.container</a:t>
            </a:r>
            <a:r>
              <a:rPr lang="en-US" sz="1800" b="0" i="0" u="none" strike="noStrike" dirty="0">
                <a:solidFill>
                  <a:srgbClr val="000000"/>
                </a:solidFill>
                <a:effectLst/>
                <a:latin typeface="Calibri" panose="020F0502020204030204" pitchFamily="34" charset="0"/>
              </a:rPr>
              <a:t>.</a:t>
            </a:r>
            <a:endParaRPr lang="en-US" b="0" dirty="0">
              <a:effectLst/>
            </a:endParaRPr>
          </a:p>
        </p:txBody>
      </p:sp>
      <p:pic>
        <p:nvPicPr>
          <p:cNvPr id="5" name="Picture 4">
            <a:extLst>
              <a:ext uri="{FF2B5EF4-FFF2-40B4-BE49-F238E27FC236}">
                <a16:creationId xmlns:a16="http://schemas.microsoft.com/office/drawing/2014/main" id="{45CD1D9F-00DB-723E-A200-E01C9EBB59CF}"/>
              </a:ext>
            </a:extLst>
          </p:cNvPr>
          <p:cNvPicPr>
            <a:picLocks noChangeAspect="1"/>
          </p:cNvPicPr>
          <p:nvPr/>
        </p:nvPicPr>
        <p:blipFill>
          <a:blip r:embed="rId2"/>
          <a:srcRect/>
          <a:stretch/>
        </p:blipFill>
        <p:spPr>
          <a:xfrm>
            <a:off x="1284196" y="3777084"/>
            <a:ext cx="3791186" cy="1199743"/>
          </a:xfrm>
          <a:prstGeom prst="rect">
            <a:avLst/>
          </a:prstGeom>
        </p:spPr>
      </p:pic>
      <p:pic>
        <p:nvPicPr>
          <p:cNvPr id="4098" name="Picture 2">
            <a:extLst>
              <a:ext uri="{FF2B5EF4-FFF2-40B4-BE49-F238E27FC236}">
                <a16:creationId xmlns:a16="http://schemas.microsoft.com/office/drawing/2014/main" id="{2AA9AC48-273F-55CE-79E2-A2499CA32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256" y="3841361"/>
            <a:ext cx="3970790" cy="1071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465679-06A8-1B95-3630-1DE5D7C83E51}"/>
              </a:ext>
            </a:extLst>
          </p:cNvPr>
          <p:cNvSpPr txBox="1"/>
          <p:nvPr/>
        </p:nvSpPr>
        <p:spPr>
          <a:xfrm>
            <a:off x="512064" y="5433972"/>
            <a:ext cx="11167872" cy="923330"/>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	Because justify-content and align-items are based on the main and cross axis of your container, their behavior changes when you change the flex-direction of a flex-container. For example, when you change flex-direction to column, justify-content aligns vertically and align-items aligns horizontally.</a:t>
            </a:r>
            <a:endParaRPr lang="en-US" b="0" dirty="0">
              <a:effectLst/>
            </a:endParaRPr>
          </a:p>
        </p:txBody>
      </p:sp>
    </p:spTree>
    <p:extLst>
      <p:ext uri="{BB962C8B-B14F-4D97-AF65-F5344CB8AC3E}">
        <p14:creationId xmlns:p14="http://schemas.microsoft.com/office/powerpoint/2010/main" val="812819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32558" y="1021080"/>
            <a:ext cx="5726884" cy="499872"/>
          </a:xfrm>
        </p:spPr>
        <p:txBody>
          <a:bodyPr>
            <a:noAutofit/>
          </a:bodyPr>
          <a:lstStyle/>
          <a:p>
            <a:pPr algn="ctr"/>
            <a:r>
              <a:rPr lang="en-US" sz="2800" dirty="0">
                <a:solidFill>
                  <a:schemeClr val="accent2"/>
                </a:solidFill>
              </a:rPr>
              <a:t>Flexbox – Gap</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442873"/>
            <a:ext cx="11167872" cy="923330"/>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	One more useful feature of flex is the </a:t>
            </a:r>
            <a:r>
              <a:rPr lang="en-US" sz="1800" b="1" i="0" u="none" strike="noStrike" dirty="0">
                <a:solidFill>
                  <a:srgbClr val="000000"/>
                </a:solidFill>
                <a:effectLst/>
                <a:latin typeface="Calibri" panose="020F0502020204030204" pitchFamily="34" charset="0"/>
              </a:rPr>
              <a:t>gap </a:t>
            </a:r>
            <a:r>
              <a:rPr lang="en-US" sz="1800" b="0" i="0" u="none" strike="noStrike" dirty="0">
                <a:solidFill>
                  <a:srgbClr val="000000"/>
                </a:solidFill>
                <a:effectLst/>
                <a:latin typeface="Calibri" panose="020F0502020204030204" pitchFamily="34" charset="0"/>
              </a:rPr>
              <a:t>property which is placed on flex containers. Setting </a:t>
            </a:r>
            <a:r>
              <a:rPr lang="en-US" sz="1800" b="1" i="0" u="none" strike="noStrike" dirty="0">
                <a:solidFill>
                  <a:srgbClr val="000000"/>
                </a:solidFill>
                <a:effectLst/>
                <a:latin typeface="Calibri" panose="020F0502020204030204" pitchFamily="34" charset="0"/>
              </a:rPr>
              <a:t>gap </a:t>
            </a:r>
            <a:r>
              <a:rPr lang="en-US" sz="1800" b="0" i="0" u="none" strike="noStrike" dirty="0">
                <a:solidFill>
                  <a:srgbClr val="000000"/>
                </a:solidFill>
                <a:effectLst/>
                <a:latin typeface="Calibri" panose="020F0502020204030204" pitchFamily="34" charset="0"/>
              </a:rPr>
              <a:t>onto containers adds a specified space between its flex items. It’s similar to adding a margin to the items themselves. Adding a </a:t>
            </a:r>
            <a:r>
              <a:rPr lang="en-US" sz="1800" b="1" i="0" u="none" strike="noStrike" dirty="0">
                <a:solidFill>
                  <a:srgbClr val="000000"/>
                </a:solidFill>
                <a:effectLst/>
                <a:latin typeface="Calibri" panose="020F0502020204030204" pitchFamily="34" charset="0"/>
              </a:rPr>
              <a:t>gap </a:t>
            </a:r>
            <a:r>
              <a:rPr lang="en-US" sz="1800" b="0" i="0" u="none" strike="noStrike" dirty="0">
                <a:solidFill>
                  <a:srgbClr val="000000"/>
                </a:solidFill>
                <a:effectLst/>
                <a:latin typeface="Calibri" panose="020F0502020204030204" pitchFamily="34" charset="0"/>
              </a:rPr>
              <a:t>of 16px on previous example produces the result below:</a:t>
            </a:r>
            <a:endParaRPr lang="en-US" b="0" dirty="0">
              <a:effectLst/>
            </a:endParaRPr>
          </a:p>
        </p:txBody>
      </p:sp>
      <p:pic>
        <p:nvPicPr>
          <p:cNvPr id="2" name="Picture 2">
            <a:extLst>
              <a:ext uri="{FF2B5EF4-FFF2-40B4-BE49-F238E27FC236}">
                <a16:creationId xmlns:a16="http://schemas.microsoft.com/office/drawing/2014/main" id="{91EA96D5-80A7-2379-8891-C4B23FC44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999" y="3963353"/>
            <a:ext cx="4602002" cy="213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027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1451294" y="2503946"/>
            <a:ext cx="9539560" cy="1641764"/>
          </a:xfrm>
        </p:spPr>
        <p:txBody>
          <a:bodyPr/>
          <a:lstStyle/>
          <a:p>
            <a:pPr algn="ctr"/>
            <a:r>
              <a:rPr lang="en-US" sz="8000" dirty="0">
                <a:latin typeface="Courier New" panose="02070309020205020404" pitchFamily="49" charset="0"/>
                <a:cs typeface="Courier New" panose="02070309020205020404" pitchFamily="49" charset="0"/>
              </a:rPr>
              <a:t>Assignment</a:t>
            </a:r>
          </a:p>
        </p:txBody>
      </p:sp>
      <p:pic>
        <p:nvPicPr>
          <p:cNvPr id="15" name="Picture 14">
            <a:extLst>
              <a:ext uri="{FF2B5EF4-FFF2-40B4-BE49-F238E27FC236}">
                <a16:creationId xmlns:a16="http://schemas.microsoft.com/office/drawing/2014/main" id="{7F889814-7938-B130-7405-EB17F43B9D46}"/>
              </a:ext>
            </a:extLst>
          </p:cNvPr>
          <p:cNvPicPr>
            <a:picLocks noChangeAspect="1"/>
          </p:cNvPicPr>
          <p:nvPr/>
        </p:nvPicPr>
        <p:blipFill>
          <a:blip r:embed="rId2"/>
          <a:srcRect/>
          <a:stretch/>
        </p:blipFill>
        <p:spPr>
          <a:xfrm>
            <a:off x="8060622" y="1419828"/>
            <a:ext cx="2714625" cy="3810000"/>
          </a:xfrm>
          <a:prstGeom prst="rect">
            <a:avLst/>
          </a:prstGeom>
        </p:spPr>
      </p:pic>
      <p:sp>
        <p:nvSpPr>
          <p:cNvPr id="4" name="Title 1">
            <a:extLst>
              <a:ext uri="{FF2B5EF4-FFF2-40B4-BE49-F238E27FC236}">
                <a16:creationId xmlns:a16="http://schemas.microsoft.com/office/drawing/2014/main" id="{9BA53898-75C8-5A0C-AD3D-301AFC5DF6A5}"/>
              </a:ext>
            </a:extLst>
          </p:cNvPr>
          <p:cNvSpPr txBox="1">
            <a:spLocks/>
          </p:cNvSpPr>
          <p:nvPr/>
        </p:nvSpPr>
        <p:spPr bwMode="gray">
          <a:xfrm>
            <a:off x="-1451294" y="3046005"/>
            <a:ext cx="9539560" cy="1641764"/>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latin typeface="Courier New" panose="02070309020205020404" pitchFamily="49" charset="0"/>
                <a:cs typeface="Courier New" panose="02070309020205020404" pitchFamily="49" charset="0"/>
              </a:rPr>
              <a:t>alexteacher2907@gmail.com</a:t>
            </a:r>
          </a:p>
        </p:txBody>
      </p:sp>
    </p:spTree>
    <p:extLst>
      <p:ext uri="{BB962C8B-B14F-4D97-AF65-F5344CB8AC3E}">
        <p14:creationId xmlns:p14="http://schemas.microsoft.com/office/powerpoint/2010/main" val="3464694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1451294" y="1213503"/>
            <a:ext cx="9539560" cy="4222650"/>
          </a:xfrm>
        </p:spPr>
        <p:txBody>
          <a:bodyPr/>
          <a:lstStyle/>
          <a:p>
            <a:pPr algn="ctr"/>
            <a:r>
              <a:rPr lang="en-US" sz="8000" dirty="0">
                <a:latin typeface="Courier New" panose="02070309020205020404" pitchFamily="49" charset="0"/>
                <a:cs typeface="Courier New" panose="02070309020205020404" pitchFamily="49" charset="0"/>
              </a:rPr>
              <a:t>Thank you</a:t>
            </a:r>
            <a:br>
              <a:rPr lang="en-US" sz="8000" dirty="0">
                <a:latin typeface="Courier New" panose="02070309020205020404" pitchFamily="49" charset="0"/>
                <a:cs typeface="Courier New" panose="02070309020205020404" pitchFamily="49" charset="0"/>
              </a:rPr>
            </a:br>
            <a:r>
              <a:rPr lang="en-US" sz="8000" dirty="0">
                <a:latin typeface="Courier New" panose="02070309020205020404" pitchFamily="49" charset="0"/>
                <a:cs typeface="Courier New" panose="02070309020205020404" pitchFamily="49" charset="0"/>
              </a:rPr>
              <a:t>for your</a:t>
            </a:r>
            <a:br>
              <a:rPr lang="en-US" sz="8000" dirty="0">
                <a:latin typeface="Courier New" panose="02070309020205020404" pitchFamily="49" charset="0"/>
                <a:cs typeface="Courier New" panose="02070309020205020404" pitchFamily="49" charset="0"/>
              </a:rPr>
            </a:br>
            <a:r>
              <a:rPr lang="en-US" sz="8000" dirty="0">
                <a:latin typeface="Courier New" panose="02070309020205020404" pitchFamily="49" charset="0"/>
                <a:cs typeface="Courier New" panose="02070309020205020404" pitchFamily="49" charset="0"/>
              </a:rPr>
              <a:t>attention!</a:t>
            </a:r>
          </a:p>
        </p:txBody>
      </p:sp>
      <p:pic>
        <p:nvPicPr>
          <p:cNvPr id="15" name="Picture 14">
            <a:extLst>
              <a:ext uri="{FF2B5EF4-FFF2-40B4-BE49-F238E27FC236}">
                <a16:creationId xmlns:a16="http://schemas.microsoft.com/office/drawing/2014/main" id="{7F889814-7938-B130-7405-EB17F43B9D46}"/>
              </a:ext>
            </a:extLst>
          </p:cNvPr>
          <p:cNvPicPr>
            <a:picLocks noChangeAspect="1"/>
          </p:cNvPicPr>
          <p:nvPr/>
        </p:nvPicPr>
        <p:blipFill>
          <a:blip r:embed="rId2"/>
          <a:srcRect/>
          <a:stretch/>
        </p:blipFill>
        <p:spPr>
          <a:xfrm>
            <a:off x="8060622" y="1419828"/>
            <a:ext cx="2714625" cy="3810000"/>
          </a:xfrm>
          <a:prstGeom prst="rect">
            <a:avLst/>
          </a:prstGeom>
        </p:spPr>
      </p:pic>
    </p:spTree>
    <p:extLst>
      <p:ext uri="{BB962C8B-B14F-4D97-AF65-F5344CB8AC3E}">
        <p14:creationId xmlns:p14="http://schemas.microsoft.com/office/powerpoint/2010/main" val="215210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Selectors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4237057"/>
          </a:xfrm>
          <a:prstGeom prst="rect">
            <a:avLst/>
          </a:prstGeom>
          <a:noFill/>
        </p:spPr>
        <p:txBody>
          <a:bodyPr wrap="square" rtlCol="0">
            <a:spAutoFit/>
          </a:bodyPr>
          <a:lstStyle/>
          <a:p>
            <a:pPr marL="285750" indent="-285750" rtl="0">
              <a:spcBef>
                <a:spcPts val="0"/>
              </a:spcBef>
              <a:spcAft>
                <a:spcPts val="8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Selectors simply refer to which HTML elements the given rules apply. There are many types of selectors that we will cover so that we could find the easiest way to select HTML elements that we want to:</a:t>
            </a:r>
          </a:p>
          <a:p>
            <a:pPr marL="742950" lvl="1" indent="-285750">
              <a:spcAft>
                <a:spcPts val="800"/>
              </a:spcAft>
              <a:buFont typeface="Courier New" panose="02070309020205020404" pitchFamily="49" charset="0"/>
              <a:buChar char="o"/>
            </a:pPr>
            <a:r>
              <a:rPr lang="en-US" dirty="0"/>
              <a:t>Universal selectors</a:t>
            </a:r>
          </a:p>
          <a:p>
            <a:pPr marL="742950" lvl="1" indent="-285750">
              <a:spcAft>
                <a:spcPts val="800"/>
              </a:spcAft>
              <a:buFont typeface="Courier New" panose="02070309020205020404" pitchFamily="49" charset="0"/>
              <a:buChar char="o"/>
            </a:pPr>
            <a:r>
              <a:rPr lang="en-US" dirty="0"/>
              <a:t>Type selectors</a:t>
            </a:r>
          </a:p>
          <a:p>
            <a:pPr marL="742950" lvl="1" indent="-285750">
              <a:spcAft>
                <a:spcPts val="800"/>
              </a:spcAft>
              <a:buFont typeface="Courier New" panose="02070309020205020404" pitchFamily="49" charset="0"/>
              <a:buChar char="o"/>
            </a:pPr>
            <a:r>
              <a:rPr lang="en-US" dirty="0"/>
              <a:t>Class selectors</a:t>
            </a:r>
          </a:p>
          <a:p>
            <a:pPr marL="742950" lvl="1" indent="-285750">
              <a:spcAft>
                <a:spcPts val="800"/>
              </a:spcAft>
              <a:buFont typeface="Courier New" panose="02070309020205020404" pitchFamily="49" charset="0"/>
              <a:buChar char="o"/>
            </a:pPr>
            <a:r>
              <a:rPr lang="en-US" dirty="0"/>
              <a:t>ID selectors</a:t>
            </a:r>
          </a:p>
          <a:p>
            <a:pPr marL="742950" lvl="1" indent="-285750">
              <a:spcAft>
                <a:spcPts val="800"/>
              </a:spcAft>
              <a:buFont typeface="Courier New" panose="02070309020205020404" pitchFamily="49" charset="0"/>
              <a:buChar char="o"/>
            </a:pPr>
            <a:r>
              <a:rPr lang="en-US" dirty="0"/>
              <a:t>Grouping selectors</a:t>
            </a:r>
          </a:p>
          <a:p>
            <a:pPr marL="742950" lvl="1" indent="-285750">
              <a:spcAft>
                <a:spcPts val="800"/>
              </a:spcAft>
              <a:buFont typeface="Courier New" panose="02070309020205020404" pitchFamily="49" charset="0"/>
              <a:buChar char="o"/>
            </a:pPr>
            <a:r>
              <a:rPr lang="en-US" dirty="0"/>
              <a:t>Chaining selectors</a:t>
            </a:r>
          </a:p>
          <a:p>
            <a:pPr marL="742950" lvl="1" indent="-285750">
              <a:spcAft>
                <a:spcPts val="800"/>
              </a:spcAft>
              <a:buFont typeface="Courier New" panose="02070309020205020404" pitchFamily="49" charset="0"/>
              <a:buChar char="o"/>
            </a:pPr>
            <a:r>
              <a:rPr lang="en-US" dirty="0"/>
              <a:t>Descendant combinator</a:t>
            </a:r>
            <a:br>
              <a:rPr lang="en-US" dirty="0"/>
            </a:br>
            <a:endParaRPr lang="en-US" b="0" dirty="0">
              <a:effectLst/>
            </a:endParaRPr>
          </a:p>
          <a:p>
            <a:br>
              <a:rPr lang="en-US" dirty="0"/>
            </a:br>
            <a:endParaRPr lang="en-US" dirty="0"/>
          </a:p>
        </p:txBody>
      </p:sp>
    </p:spTree>
    <p:extLst>
      <p:ext uri="{BB962C8B-B14F-4D97-AF65-F5344CB8AC3E}">
        <p14:creationId xmlns:p14="http://schemas.microsoft.com/office/powerpoint/2010/main" val="60567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Universal Selectors</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3305214"/>
            <a:ext cx="4571530" cy="2308324"/>
          </a:xfrm>
          <a:prstGeom prst="rect">
            <a:avLst/>
          </a:prstGeom>
          <a:noFill/>
        </p:spPr>
        <p:txBody>
          <a:bodyPr wrap="square" rtlCol="0">
            <a:spAutoFit/>
          </a:bodyPr>
          <a:lstStyle/>
          <a:p>
            <a:r>
              <a:rPr lang="en-US" sz="2400" b="0" i="0" u="none" strike="noStrike" dirty="0">
                <a:solidFill>
                  <a:srgbClr val="000000"/>
                </a:solidFill>
                <a:effectLst/>
                <a:latin typeface="Calibri" panose="020F0502020204030204" pitchFamily="34" charset="0"/>
              </a:rPr>
              <a:t>The universal selector selects elements of any type, hence its name. The syntax for it is the asterix sign ‘*’. The example in the image would give all elements in the HTML page the color red.</a:t>
            </a:r>
            <a:endParaRPr lang="en-US" sz="2400" dirty="0"/>
          </a:p>
        </p:txBody>
      </p:sp>
      <p:pic>
        <p:nvPicPr>
          <p:cNvPr id="3" name="Picture 2">
            <a:extLst>
              <a:ext uri="{FF2B5EF4-FFF2-40B4-BE49-F238E27FC236}">
                <a16:creationId xmlns:a16="http://schemas.microsoft.com/office/drawing/2014/main" id="{428E7744-B517-B166-6847-1ABDAC45B7DC}"/>
              </a:ext>
            </a:extLst>
          </p:cNvPr>
          <p:cNvPicPr>
            <a:picLocks noChangeAspect="1"/>
          </p:cNvPicPr>
          <p:nvPr/>
        </p:nvPicPr>
        <p:blipFill>
          <a:blip r:embed="rId2"/>
          <a:srcRect/>
          <a:stretch/>
        </p:blipFill>
        <p:spPr>
          <a:xfrm>
            <a:off x="616935" y="2565641"/>
            <a:ext cx="6303982" cy="3787472"/>
          </a:xfrm>
          <a:prstGeom prst="rect">
            <a:avLst/>
          </a:prstGeom>
        </p:spPr>
      </p:pic>
    </p:spTree>
    <p:extLst>
      <p:ext uri="{BB962C8B-B14F-4D97-AF65-F5344CB8AC3E}">
        <p14:creationId xmlns:p14="http://schemas.microsoft.com/office/powerpoint/2010/main" val="4179294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Type Selectors</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935882"/>
            <a:ext cx="4571530" cy="3046988"/>
          </a:xfrm>
          <a:prstGeom prst="rect">
            <a:avLst/>
          </a:prstGeom>
          <a:noFill/>
        </p:spPr>
        <p:txBody>
          <a:bodyPr wrap="square" rtlCol="0">
            <a:spAutoFit/>
          </a:bodyPr>
          <a:lstStyle/>
          <a:p>
            <a:r>
              <a:rPr lang="en-US" sz="2400" b="0" i="0" u="none" strike="noStrike" dirty="0">
                <a:solidFill>
                  <a:srgbClr val="000000"/>
                </a:solidFill>
                <a:effectLst/>
                <a:latin typeface="Calibri" panose="020F0502020204030204" pitchFamily="34" charset="0"/>
              </a:rPr>
              <a:t>The type selector (also known as ‘element selector’) will select all the elements of the given type. The syntax for it is the name of the element without the angle brackets. The example in the image would color all the paragraphs yellow.</a:t>
            </a:r>
            <a:endParaRPr lang="en-US" sz="2400" dirty="0"/>
          </a:p>
        </p:txBody>
      </p:sp>
      <p:pic>
        <p:nvPicPr>
          <p:cNvPr id="3" name="Picture 2">
            <a:extLst>
              <a:ext uri="{FF2B5EF4-FFF2-40B4-BE49-F238E27FC236}">
                <a16:creationId xmlns:a16="http://schemas.microsoft.com/office/drawing/2014/main" id="{428E7744-B517-B166-6847-1ABDAC45B7DC}"/>
              </a:ext>
            </a:extLst>
          </p:cNvPr>
          <p:cNvPicPr>
            <a:picLocks noChangeAspect="1"/>
          </p:cNvPicPr>
          <p:nvPr/>
        </p:nvPicPr>
        <p:blipFill>
          <a:blip r:embed="rId2"/>
          <a:srcRect/>
          <a:stretch/>
        </p:blipFill>
        <p:spPr>
          <a:xfrm>
            <a:off x="463449" y="2745836"/>
            <a:ext cx="6610953" cy="3427081"/>
          </a:xfrm>
          <a:prstGeom prst="rect">
            <a:avLst/>
          </a:prstGeom>
        </p:spPr>
      </p:pic>
    </p:spTree>
    <p:extLst>
      <p:ext uri="{BB962C8B-B14F-4D97-AF65-F5344CB8AC3E}">
        <p14:creationId xmlns:p14="http://schemas.microsoft.com/office/powerpoint/2010/main" val="380983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Class Selectors</a:t>
            </a:r>
          </a:p>
        </p:txBody>
      </p:sp>
      <p:sp>
        <p:nvSpPr>
          <p:cNvPr id="7" name="TextBox 6">
            <a:extLst>
              <a:ext uri="{FF2B5EF4-FFF2-40B4-BE49-F238E27FC236}">
                <a16:creationId xmlns:a16="http://schemas.microsoft.com/office/drawing/2014/main" id="{ED807041-7603-F93D-B2E6-2D8CCB7CDF99}"/>
              </a:ext>
            </a:extLst>
          </p:cNvPr>
          <p:cNvSpPr txBox="1"/>
          <p:nvPr/>
        </p:nvSpPr>
        <p:spPr>
          <a:xfrm>
            <a:off x="7157021" y="2874326"/>
            <a:ext cx="4571530" cy="3170099"/>
          </a:xfrm>
          <a:prstGeom prst="rect">
            <a:avLst/>
          </a:prstGeom>
          <a:noFill/>
        </p:spPr>
        <p:txBody>
          <a:bodyPr wrap="square" rtlCol="0">
            <a:spAutoFit/>
          </a:bodyPr>
          <a:lstStyle/>
          <a:p>
            <a:r>
              <a:rPr lang="en-US" sz="2000" b="0" i="0" u="none" strike="noStrike" dirty="0">
                <a:solidFill>
                  <a:srgbClr val="000000"/>
                </a:solidFill>
                <a:effectLst/>
                <a:latin typeface="Calibri" panose="020F0502020204030204" pitchFamily="34" charset="0"/>
              </a:rPr>
              <a:t>The class selector will select all elements with the given class. That given class is just an attribute you place in the opening tag of the HTML element </a:t>
            </a:r>
            <a:r>
              <a:rPr lang="en-US" sz="2000" b="0" i="1" u="none" strike="noStrike" dirty="0">
                <a:solidFill>
                  <a:srgbClr val="000000"/>
                </a:solidFill>
                <a:effectLst/>
                <a:latin typeface="Calibri" panose="020F0502020204030204" pitchFamily="34" charset="0"/>
              </a:rPr>
              <a:t>(ex.: &lt;p class=”myClass”&gt;)</a:t>
            </a:r>
            <a:r>
              <a:rPr lang="en-US" sz="2000" b="0" i="0" u="none" strike="noStrike" dirty="0">
                <a:solidFill>
                  <a:srgbClr val="000000"/>
                </a:solidFill>
                <a:effectLst/>
                <a:latin typeface="Calibri" panose="020F0502020204030204" pitchFamily="34" charset="0"/>
              </a:rPr>
              <a:t>. The syntax for class selectors is a period ‘.’ followed by a case-sensitive value of the class attribute. The example in the image would color all elements with the class name ‘myClass’ green.</a:t>
            </a:r>
            <a:endParaRPr lang="en-US" sz="2000" dirty="0"/>
          </a:p>
        </p:txBody>
      </p:sp>
      <p:pic>
        <p:nvPicPr>
          <p:cNvPr id="3" name="Picture 2">
            <a:extLst>
              <a:ext uri="{FF2B5EF4-FFF2-40B4-BE49-F238E27FC236}">
                <a16:creationId xmlns:a16="http://schemas.microsoft.com/office/drawing/2014/main" id="{428E7744-B517-B166-6847-1ABDAC45B7DC}"/>
              </a:ext>
            </a:extLst>
          </p:cNvPr>
          <p:cNvPicPr>
            <a:picLocks noChangeAspect="1"/>
          </p:cNvPicPr>
          <p:nvPr/>
        </p:nvPicPr>
        <p:blipFill>
          <a:blip r:embed="rId2"/>
          <a:srcRect/>
          <a:stretch/>
        </p:blipFill>
        <p:spPr>
          <a:xfrm>
            <a:off x="762346" y="2745836"/>
            <a:ext cx="6013159" cy="3427081"/>
          </a:xfrm>
          <a:prstGeom prst="rect">
            <a:avLst/>
          </a:prstGeom>
        </p:spPr>
      </p:pic>
    </p:spTree>
    <p:extLst>
      <p:ext uri="{BB962C8B-B14F-4D97-AF65-F5344CB8AC3E}">
        <p14:creationId xmlns:p14="http://schemas.microsoft.com/office/powerpoint/2010/main" val="366993449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5749</TotalTime>
  <Words>3791</Words>
  <Application>Microsoft Office PowerPoint</Application>
  <PresentationFormat>Widescreen</PresentationFormat>
  <Paragraphs>185</Paragraphs>
  <Slides>56</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67" baseType="lpstr">
      <vt:lpstr>Arial</vt:lpstr>
      <vt:lpstr>Calibri</vt:lpstr>
      <vt:lpstr>Century Gothic</vt:lpstr>
      <vt:lpstr>Century Gothic (Headings)</vt:lpstr>
      <vt:lpstr>Courier New</vt:lpstr>
      <vt:lpstr>Elephant</vt:lpstr>
      <vt:lpstr>Wingdings</vt:lpstr>
      <vt:lpstr>Wingdings 3</vt:lpstr>
      <vt:lpstr>Brush</vt:lpstr>
      <vt:lpstr>Ion Boardroom</vt:lpstr>
      <vt:lpstr>Image</vt:lpstr>
      <vt:lpstr>CSS</vt:lpstr>
      <vt:lpstr>What is CSS?</vt:lpstr>
      <vt:lpstr>Focus points: </vt:lpstr>
      <vt:lpstr>How does CSS work?</vt:lpstr>
      <vt:lpstr>Selectors</vt:lpstr>
      <vt:lpstr>Selectors</vt:lpstr>
      <vt:lpstr>Universal Selectors</vt:lpstr>
      <vt:lpstr>Type Selectors</vt:lpstr>
      <vt:lpstr>Class Selectors</vt:lpstr>
      <vt:lpstr>Class Selectors</vt:lpstr>
      <vt:lpstr>ID Selectors</vt:lpstr>
      <vt:lpstr>Grouping Selectors</vt:lpstr>
      <vt:lpstr>Chaining Selectors</vt:lpstr>
      <vt:lpstr>Chaining Selectors</vt:lpstr>
      <vt:lpstr>Descendant Combinator</vt:lpstr>
      <vt:lpstr>Properties</vt:lpstr>
      <vt:lpstr>Properties</vt:lpstr>
      <vt:lpstr>Color property</vt:lpstr>
      <vt:lpstr>Background-color property</vt:lpstr>
      <vt:lpstr>Color values</vt:lpstr>
      <vt:lpstr>Font-family</vt:lpstr>
      <vt:lpstr>Font-family</vt:lpstr>
      <vt:lpstr>Font-size</vt:lpstr>
      <vt:lpstr>Font-weight</vt:lpstr>
      <vt:lpstr>Text-align</vt:lpstr>
      <vt:lpstr>Image properties height &amp; width</vt:lpstr>
      <vt:lpstr>Image properties height &amp; width</vt:lpstr>
      <vt:lpstr>Image properties border-radius</vt:lpstr>
      <vt:lpstr>The Cascade of CSS</vt:lpstr>
      <vt:lpstr>Specificity</vt:lpstr>
      <vt:lpstr>Specificity</vt:lpstr>
      <vt:lpstr>Specificity</vt:lpstr>
      <vt:lpstr>Specificity</vt:lpstr>
      <vt:lpstr>Inheritance</vt:lpstr>
      <vt:lpstr>Rule Order</vt:lpstr>
      <vt:lpstr>Adding CSS to HTML</vt:lpstr>
      <vt:lpstr>External CSS</vt:lpstr>
      <vt:lpstr>The Box Model</vt:lpstr>
      <vt:lpstr>The Box Model</vt:lpstr>
      <vt:lpstr>Inspect Element</vt:lpstr>
      <vt:lpstr>Display property</vt:lpstr>
      <vt:lpstr>Display property</vt:lpstr>
      <vt:lpstr>Flexbox</vt:lpstr>
      <vt:lpstr>Flexbox</vt:lpstr>
      <vt:lpstr>Flexbox</vt:lpstr>
      <vt:lpstr>Flexbox - Axes</vt:lpstr>
      <vt:lpstr>Flexbox - Axes</vt:lpstr>
      <vt:lpstr>Flexbox - Axes</vt:lpstr>
      <vt:lpstr>Flexbox - Alignment</vt:lpstr>
      <vt:lpstr>Flexbox - Alignment</vt:lpstr>
      <vt:lpstr>Flexbox - Alignment</vt:lpstr>
      <vt:lpstr>Flexbox - Alignment</vt:lpstr>
      <vt:lpstr>Flexbox - Alignment</vt:lpstr>
      <vt:lpstr>Flexbox – Gap</vt:lpstr>
      <vt:lpstr>Assignment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dc:title>
  <dc:creator>Branko Popovic</dc:creator>
  <cp:lastModifiedBy>Aleksa Petrovic</cp:lastModifiedBy>
  <cp:revision>77</cp:revision>
  <dcterms:created xsi:type="dcterms:W3CDTF">2022-05-03T14:01:17Z</dcterms:created>
  <dcterms:modified xsi:type="dcterms:W3CDTF">2022-05-15T16:59:16Z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